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526" r:id="rId3"/>
    <p:sldId id="505" r:id="rId5"/>
    <p:sldId id="510" r:id="rId6"/>
    <p:sldId id="511" r:id="rId7"/>
    <p:sldId id="506" r:id="rId8"/>
    <p:sldId id="507" r:id="rId9"/>
    <p:sldId id="508" r:id="rId10"/>
    <p:sldId id="515" r:id="rId11"/>
    <p:sldId id="516" r:id="rId12"/>
    <p:sldId id="517" r:id="rId13"/>
    <p:sldId id="518" r:id="rId14"/>
    <p:sldId id="519" r:id="rId15"/>
    <p:sldId id="520" r:id="rId16"/>
    <p:sldId id="521" r:id="rId17"/>
    <p:sldId id="522" r:id="rId18"/>
    <p:sldId id="523" r:id="rId19"/>
    <p:sldId id="524" r:id="rId20"/>
    <p:sldId id="525" r:id="rId21"/>
    <p:sldId id="527" r:id="rId22"/>
  </p:sldIdLst>
  <p:sldSz cx="12193270" cy="6858000"/>
  <p:notesSz cx="6858000" cy="9144000"/>
  <p:embeddedFontLst>
    <p:embeddedFont>
      <p:font typeface="微软雅黑" pitchFamily="34" charset="-122"/>
      <p:regular r:id="rId26"/>
    </p:embeddedFont>
    <p:embeddedFont>
      <p:font typeface="Calibri" panose="020F0502020204030204" charset="0"/>
      <p:regular r:id="rId27"/>
    </p:embeddedFont>
  </p:embeddedFontLst>
  <p:custDataLst>
    <p:tags r:id="rId28"/>
  </p:custDataLst>
  <p:defaultText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6C9A"/>
    <a:srgbClr val="3574A0"/>
    <a:srgbClr val="F1F1F1"/>
    <a:srgbClr val="E9E9E9"/>
    <a:srgbClr val="E93F30"/>
    <a:srgbClr val="626262"/>
    <a:srgbClr val="00BBFE"/>
    <a:srgbClr val="14CFB0"/>
    <a:srgbClr val="DCDCDC"/>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56" autoAdjust="0"/>
    <p:restoredTop sz="94660"/>
  </p:normalViewPr>
  <p:slideViewPr>
    <p:cSldViewPr showGuides="1">
      <p:cViewPr varScale="1">
        <p:scale>
          <a:sx n="90" d="100"/>
          <a:sy n="90" d="100"/>
        </p:scale>
        <p:origin x="1056" y="72"/>
      </p:cViewPr>
      <p:guideLst>
        <p:guide orient="horz" pos="2160"/>
        <p:guide pos="3781"/>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11.xml"/><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725AC2B-765E-4D76-BEFC-1DFA59EE77C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992A23D-2E84-40F3-83EC-A04ED12AC24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1"/>
        </a:solidFill>
        <a:latin typeface="+mn-lt"/>
        <a:ea typeface="+mn-ea"/>
        <a:cs typeface="+mn-cs"/>
      </a:defRPr>
    </a:lvl1pPr>
    <a:lvl2pPr marL="609600" algn="l" defTabSz="1219200" rtl="0" eaLnBrk="1" latinLnBrk="0" hangingPunct="1">
      <a:defRPr sz="1600" kern="1200">
        <a:solidFill>
          <a:schemeClr val="tx1"/>
        </a:solidFill>
        <a:latin typeface="+mn-lt"/>
        <a:ea typeface="+mn-ea"/>
        <a:cs typeface="+mn-cs"/>
      </a:defRPr>
    </a:lvl2pPr>
    <a:lvl3pPr marL="1219200" algn="l" defTabSz="1219200" rtl="0" eaLnBrk="1" latinLnBrk="0" hangingPunct="1">
      <a:defRPr sz="1600" kern="1200">
        <a:solidFill>
          <a:schemeClr val="tx1"/>
        </a:solidFill>
        <a:latin typeface="+mn-lt"/>
        <a:ea typeface="+mn-ea"/>
        <a:cs typeface="+mn-cs"/>
      </a:defRPr>
    </a:lvl3pPr>
    <a:lvl4pPr marL="1828800" algn="l" defTabSz="1219200" rtl="0" eaLnBrk="1" latinLnBrk="0" hangingPunct="1">
      <a:defRPr sz="1600" kern="1200">
        <a:solidFill>
          <a:schemeClr val="tx1"/>
        </a:solidFill>
        <a:latin typeface="+mn-lt"/>
        <a:ea typeface="+mn-ea"/>
        <a:cs typeface="+mn-cs"/>
      </a:defRPr>
    </a:lvl4pPr>
    <a:lvl5pPr marL="2438400" algn="l" defTabSz="1219200" rtl="0" eaLnBrk="1" latinLnBrk="0" hangingPunct="1">
      <a:defRPr sz="1600" kern="1200">
        <a:solidFill>
          <a:schemeClr val="tx1"/>
        </a:solidFill>
        <a:latin typeface="+mn-lt"/>
        <a:ea typeface="+mn-ea"/>
        <a:cs typeface="+mn-cs"/>
      </a:defRPr>
    </a:lvl5pPr>
    <a:lvl6pPr marL="3048000" algn="l" defTabSz="1219200" rtl="0" eaLnBrk="1" latinLnBrk="0" hangingPunct="1">
      <a:defRPr sz="1600" kern="1200">
        <a:solidFill>
          <a:schemeClr val="tx1"/>
        </a:solidFill>
        <a:latin typeface="+mn-lt"/>
        <a:ea typeface="+mn-ea"/>
        <a:cs typeface="+mn-cs"/>
      </a:defRPr>
    </a:lvl6pPr>
    <a:lvl7pPr marL="3657600" algn="l" defTabSz="1219200" rtl="0" eaLnBrk="1" latinLnBrk="0" hangingPunct="1">
      <a:defRPr sz="1600" kern="1200">
        <a:solidFill>
          <a:schemeClr val="tx1"/>
        </a:solidFill>
        <a:latin typeface="+mn-lt"/>
        <a:ea typeface="+mn-ea"/>
        <a:cs typeface="+mn-cs"/>
      </a:defRPr>
    </a:lvl7pPr>
    <a:lvl8pPr marL="4267200" algn="l" defTabSz="1219200" rtl="0" eaLnBrk="1" latinLnBrk="0" hangingPunct="1">
      <a:defRPr sz="1600" kern="1200">
        <a:solidFill>
          <a:schemeClr val="tx1"/>
        </a:solidFill>
        <a:latin typeface="+mn-lt"/>
        <a:ea typeface="+mn-ea"/>
        <a:cs typeface="+mn-cs"/>
      </a:defRPr>
    </a:lvl8pPr>
    <a:lvl9pPr marL="4876800"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519" y="2130426"/>
            <a:ext cx="1036455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9038" y="3886200"/>
            <a:ext cx="8535512"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C52176E8-6A48-4E97-9525-644DD04CCE4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427728-8E1F-439A-92FD-E286EC42A1EE}" type="slidenum">
              <a:rPr lang="zh-CN" altLang="en-US" smtClean="0"/>
            </a:fld>
            <a:endParaRPr lang="zh-CN" altLang="en-US"/>
          </a:p>
        </p:txBody>
      </p:sp>
    </p:spTree>
  </p:cSld>
  <p:clrMapOvr>
    <a:masterClrMapping/>
  </p:clrMapOvr>
  <p:transition>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transition>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transition>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p:transition>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52176E8-6A48-4E97-9525-644DD04CCE4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427728-8E1F-439A-92FD-E286EC42A1EE}" type="slidenum">
              <a:rPr lang="zh-CN" altLang="en-US" smtClean="0"/>
            </a:fld>
            <a:endParaRPr lang="zh-CN" altLang="en-US"/>
          </a:p>
        </p:txBody>
      </p:sp>
    </p:spTree>
  </p:cSld>
  <p:clrMapOvr>
    <a:masterClrMapping/>
  </p:clrMapOvr>
  <p:transition>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824AF190-E6C3-4F71-9AD4-820770AEF1A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B5BF9F-75C6-42BD-8363-2F606FE0B601}"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image" Target="../media/image1.png"/><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t="-83000" b="-83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80" y="274639"/>
            <a:ext cx="10974229" cy="1143000"/>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609680" y="1600201"/>
            <a:ext cx="10974229"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09679" y="6356351"/>
            <a:ext cx="2845171"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C52176E8-6A48-4E97-9525-644DD04CCE4C}" type="datetimeFigureOut">
              <a:rPr lang="zh-CN" altLang="en-US" smtClean="0"/>
            </a:fld>
            <a:endParaRPr lang="zh-CN" altLang="en-US"/>
          </a:p>
        </p:txBody>
      </p:sp>
      <p:sp>
        <p:nvSpPr>
          <p:cNvPr id="5" name="页脚占位符 4"/>
          <p:cNvSpPr>
            <a:spLocks noGrp="1"/>
          </p:cNvSpPr>
          <p:nvPr>
            <p:ph type="ftr" sz="quarter" idx="3"/>
          </p:nvPr>
        </p:nvSpPr>
        <p:spPr>
          <a:xfrm>
            <a:off x="4166143" y="6356351"/>
            <a:ext cx="3861303"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8738" y="6356351"/>
            <a:ext cx="2845171"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24427728-8E1F-439A-92FD-E286EC42A1E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ransition>
    <p:push dir="u"/>
  </p:transition>
  <p:txStyles>
    <p:titleStyle>
      <a:lvl1pPr algn="ctr" defTabSz="1219200"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6.xml"/><Relationship Id="rId4" Type="http://schemas.openxmlformats.org/officeDocument/2006/relationships/image" Target="../media/image3.png"/><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3.xml"/><Relationship Id="rId3" Type="http://schemas.openxmlformats.org/officeDocument/2006/relationships/image" Target="../media/image14.png"/><Relationship Id="rId2" Type="http://schemas.openxmlformats.org/officeDocument/2006/relationships/tags" Target="../tags/tag4.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tags" Target="../tags/tag6.xml"/><Relationship Id="rId3" Type="http://schemas.openxmlformats.org/officeDocument/2006/relationships/image" Target="../media/image16.png"/><Relationship Id="rId2" Type="http://schemas.openxmlformats.org/officeDocument/2006/relationships/tags" Target="../tags/tag5.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tags" Target="../tags/tag7.xml"/></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tags" Target="../tags/tag9.xml"/><Relationship Id="rId3" Type="http://schemas.openxmlformats.org/officeDocument/2006/relationships/image" Target="../media/image16.png"/><Relationship Id="rId2" Type="http://schemas.openxmlformats.org/officeDocument/2006/relationships/tags" Target="../tags/tag8.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3.xml"/><Relationship Id="rId2" Type="http://schemas.openxmlformats.org/officeDocument/2006/relationships/image" Target="../media/image20.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3.xml"/><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3.xml"/><Relationship Id="rId2" Type="http://schemas.openxmlformats.org/officeDocument/2006/relationships/image" Target="../media/image24.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3.xml"/><Relationship Id="rId2" Type="http://schemas.openxmlformats.org/officeDocument/2006/relationships/image" Target="../media/image25.GIF"/><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3.xml"/><Relationship Id="rId2" Type="http://schemas.openxmlformats.org/officeDocument/2006/relationships/tags" Target="../tags/tag10.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3.xml"/><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3.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tags" Target="../tags/tag1.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3.xml"/><Relationship Id="rId2" Type="http://schemas.openxmlformats.org/officeDocument/2006/relationships/image" Target="../media/image10.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3.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3.xml"/><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tags" Target="../tags/tag3.xml"/><Relationship Id="rId3" Type="http://schemas.openxmlformats.org/officeDocument/2006/relationships/image" Target="../media/image14.png"/><Relationship Id="rId2" Type="http://schemas.openxmlformats.org/officeDocument/2006/relationships/tags" Target="../tags/tag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Box 86"/>
          <p:cNvSpPr txBox="1"/>
          <p:nvPr/>
        </p:nvSpPr>
        <p:spPr>
          <a:xfrm>
            <a:off x="8927011" y="7570460"/>
            <a:ext cx="1415772" cy="584775"/>
          </a:xfrm>
          <a:prstGeom prst="rect">
            <a:avLst/>
          </a:prstGeom>
          <a:noFill/>
        </p:spPr>
        <p:txBody>
          <a:bodyPr wrap="none" rtlCol="0">
            <a:spAutoFit/>
          </a:bodyPr>
          <a:lstStyle/>
          <a:p>
            <a:r>
              <a:rPr lang="zh-CN" altLang="en-US" sz="3200" dirty="0"/>
              <a:t>延时符</a:t>
            </a:r>
            <a:endParaRPr lang="zh-CN" altLang="en-US" sz="3200" dirty="0"/>
          </a:p>
        </p:txBody>
      </p:sp>
      <p:pic>
        <p:nvPicPr>
          <p:cNvPr id="88" name="欧美快节奏Chairlift - Bruises.mp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3036036" y="7543941"/>
            <a:ext cx="812800" cy="812800"/>
          </a:xfrm>
          <a:prstGeom prst="rect">
            <a:avLst/>
          </a:prstGeom>
        </p:spPr>
      </p:pic>
      <p:sp>
        <p:nvSpPr>
          <p:cNvPr id="5" name="矩形 4"/>
          <p:cNvSpPr/>
          <p:nvPr/>
        </p:nvSpPr>
        <p:spPr>
          <a:xfrm>
            <a:off x="796" y="0"/>
            <a:ext cx="7536159" cy="6858000"/>
          </a:xfrm>
          <a:custGeom>
            <a:avLst/>
            <a:gdLst/>
            <a:ahLst/>
            <a:cxnLst/>
            <a:rect l="l" t="t" r="r" b="b"/>
            <a:pathLst>
              <a:path w="4539899" h="5143500">
                <a:moveTo>
                  <a:pt x="0" y="0"/>
                </a:moveTo>
                <a:lnTo>
                  <a:pt x="4539899" y="0"/>
                </a:lnTo>
                <a:lnTo>
                  <a:pt x="2848703" y="5143500"/>
                </a:lnTo>
                <a:lnTo>
                  <a:pt x="0" y="5143500"/>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7" name="矩形 6"/>
          <p:cNvSpPr/>
          <p:nvPr/>
        </p:nvSpPr>
        <p:spPr>
          <a:xfrm rot="17544677">
            <a:off x="2872217" y="4421981"/>
            <a:ext cx="5238243" cy="60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10" name="矩形 9"/>
          <p:cNvSpPr/>
          <p:nvPr/>
        </p:nvSpPr>
        <p:spPr>
          <a:xfrm rot="17544677">
            <a:off x="3928334" y="2885811"/>
            <a:ext cx="5238243" cy="6096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8" name="TextBox 7"/>
          <p:cNvSpPr txBox="1"/>
          <p:nvPr/>
        </p:nvSpPr>
        <p:spPr>
          <a:xfrm>
            <a:off x="178494" y="2802381"/>
            <a:ext cx="5100198" cy="993775"/>
          </a:xfrm>
          <a:prstGeom prst="rect">
            <a:avLst/>
          </a:prstGeom>
          <a:noFill/>
        </p:spPr>
        <p:txBody>
          <a:bodyPr wrap="square" rtlCol="0">
            <a:spAutoFit/>
          </a:bodyPr>
          <a:lstStyle/>
          <a:p>
            <a:r>
              <a:rPr lang="en-US" altLang="zh-CN" sz="5865" b="1" dirty="0">
                <a:solidFill>
                  <a:schemeClr val="bg1"/>
                </a:solidFill>
                <a:latin typeface="微软雅黑" pitchFamily="34" charset="-122"/>
                <a:ea typeface="微软雅黑" pitchFamily="34" charset="-122"/>
              </a:rPr>
              <a:t>xv6</a:t>
            </a:r>
            <a:r>
              <a:rPr lang="zh-CN" altLang="en-US" sz="5865" b="1" dirty="0">
                <a:solidFill>
                  <a:schemeClr val="bg1"/>
                </a:solidFill>
                <a:latin typeface="微软雅黑" pitchFamily="34" charset="-122"/>
                <a:ea typeface="微软雅黑" pitchFamily="34" charset="-122"/>
              </a:rPr>
              <a:t>实例分析</a:t>
            </a:r>
            <a:endParaRPr lang="zh-CN" altLang="en-US" sz="5865" b="1" dirty="0">
              <a:solidFill>
                <a:schemeClr val="bg1"/>
              </a:solidFill>
              <a:latin typeface="微软雅黑" pitchFamily="34" charset="-122"/>
              <a:ea typeface="微软雅黑" pitchFamily="34" charset="-122"/>
            </a:endParaRPr>
          </a:p>
        </p:txBody>
      </p:sp>
      <p:sp>
        <p:nvSpPr>
          <p:cNvPr id="12" name="TextBox 11"/>
          <p:cNvSpPr txBox="1"/>
          <p:nvPr/>
        </p:nvSpPr>
        <p:spPr>
          <a:xfrm>
            <a:off x="7492715" y="2802381"/>
            <a:ext cx="5054086" cy="829945"/>
          </a:xfrm>
          <a:prstGeom prst="rect">
            <a:avLst/>
          </a:prstGeom>
          <a:noFill/>
        </p:spPr>
        <p:txBody>
          <a:bodyPr wrap="square" rtlCol="0">
            <a:spAutoFit/>
          </a:bodyPr>
          <a:lstStyle/>
          <a:p>
            <a:r>
              <a:rPr lang="zh-CN" altLang="en-US" sz="4800" b="1" dirty="0">
                <a:blipFill>
                  <a:blip r:embed="rId4"/>
                  <a:stretch>
                    <a:fillRect/>
                  </a:stretch>
                </a:blipFill>
                <a:latin typeface="微软雅黑" pitchFamily="34" charset="-122"/>
                <a:ea typeface="微软雅黑" pitchFamily="34" charset="-122"/>
              </a:rPr>
              <a:t>页表项增删改查</a:t>
            </a:r>
            <a:endParaRPr lang="zh-CN" altLang="en-US" sz="4800" b="1" dirty="0">
              <a:blipFill>
                <a:blip r:embed="rId4"/>
                <a:stretch>
                  <a:fillRect/>
                </a:stretch>
              </a:blipFill>
              <a:latin typeface="微软雅黑" pitchFamily="34" charset="-122"/>
              <a:ea typeface="微软雅黑" pitchFamily="34" charset="-122"/>
            </a:endParaRPr>
          </a:p>
        </p:txBody>
      </p:sp>
      <p:grpSp>
        <p:nvGrpSpPr>
          <p:cNvPr id="2" name="组合 1"/>
          <p:cNvGrpSpPr/>
          <p:nvPr/>
        </p:nvGrpSpPr>
        <p:grpSpPr>
          <a:xfrm>
            <a:off x="5015094" y="2115745"/>
            <a:ext cx="2293467" cy="2293467"/>
            <a:chOff x="5015094" y="2115745"/>
            <a:chExt cx="2293467" cy="2293467"/>
          </a:xfrm>
        </p:grpSpPr>
        <p:sp>
          <p:nvSpPr>
            <p:cNvPr id="9" name="椭圆 8"/>
            <p:cNvSpPr/>
            <p:nvPr/>
          </p:nvSpPr>
          <p:spPr>
            <a:xfrm>
              <a:off x="5015094" y="2115745"/>
              <a:ext cx="2293467" cy="2293467"/>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p>
          </p:txBody>
        </p:sp>
        <p:sp>
          <p:nvSpPr>
            <p:cNvPr id="11" name="椭圆 10"/>
            <p:cNvSpPr/>
            <p:nvPr/>
          </p:nvSpPr>
          <p:spPr>
            <a:xfrm>
              <a:off x="5221919" y="2329409"/>
              <a:ext cx="1879816" cy="1879816"/>
            </a:xfrm>
            <a:prstGeom prst="ellipse">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13" name="TextBox 4"/>
            <p:cNvSpPr txBox="1"/>
            <p:nvPr/>
          </p:nvSpPr>
          <p:spPr>
            <a:xfrm>
              <a:off x="5185083" y="2704039"/>
              <a:ext cx="2002155" cy="1191895"/>
            </a:xfrm>
            <a:prstGeom prst="rect">
              <a:avLst/>
            </a:prstGeom>
            <a:noFill/>
          </p:spPr>
          <p:txBody>
            <a:bodyPr wrap="none" rtlCol="0" anchor="ctr">
              <a:spAutoFit/>
            </a:bodyPr>
            <a:lstStyle/>
            <a:p>
              <a:pPr algn="ctr">
                <a:lnSpc>
                  <a:spcPct val="150000"/>
                </a:lnSpc>
              </a:pPr>
              <a:r>
                <a:rPr lang="zh-CN" altLang="en-US" sz="7335" b="1" baseline="12000" dirty="0">
                  <a:solidFill>
                    <a:schemeClr val="bg1"/>
                  </a:solidFill>
                  <a:effectLst>
                    <a:innerShdw blurRad="63500" dist="50800" dir="18900000">
                      <a:prstClr val="black">
                        <a:alpha val="30000"/>
                      </a:prstClr>
                    </a:innerShdw>
                  </a:effectLst>
                  <a:latin typeface="微软雅黑" pitchFamily="34" charset="-122"/>
                  <a:ea typeface="微软雅黑" pitchFamily="34" charset="-122"/>
                </a:rPr>
                <a:t>第三组</a:t>
              </a:r>
              <a:endParaRPr lang="zh-CN" altLang="en-US" sz="7335" b="1" baseline="12000" dirty="0">
                <a:solidFill>
                  <a:schemeClr val="bg1"/>
                </a:solidFill>
                <a:effectLst>
                  <a:innerShdw blurRad="63500" dist="50800" dir="18900000">
                    <a:prstClr val="black">
                      <a:alpha val="30000"/>
                    </a:prstClr>
                  </a:innerShdw>
                </a:effectLst>
                <a:latin typeface="微软雅黑" pitchFamily="34" charset="-122"/>
                <a:ea typeface="微软雅黑" pitchFamily="34" charset="-122"/>
              </a:endParaRPr>
            </a:p>
          </p:txBody>
        </p:sp>
      </p:grpSp>
      <p:sp>
        <p:nvSpPr>
          <p:cNvPr id="15" name="文本框 14"/>
          <p:cNvSpPr txBox="1"/>
          <p:nvPr/>
        </p:nvSpPr>
        <p:spPr>
          <a:xfrm>
            <a:off x="6600190" y="4365625"/>
            <a:ext cx="4754880" cy="706755"/>
          </a:xfrm>
          <a:prstGeom prst="rect">
            <a:avLst/>
          </a:prstGeom>
          <a:noFill/>
        </p:spPr>
        <p:txBody>
          <a:bodyPr wrap="none" rtlCol="0">
            <a:spAutoFit/>
          </a:bodyPr>
          <a:lstStyle/>
          <a:p>
            <a:pPr algn="ctr"/>
            <a:r>
              <a:rPr lang="zh-CN" altLang="en-US" sz="2000" dirty="0">
                <a:solidFill>
                  <a:schemeClr val="tx1">
                    <a:lumMod val="75000"/>
                    <a:lumOff val="25000"/>
                  </a:schemeClr>
                </a:solidFill>
                <a:latin typeface="微软雅黑" pitchFamily="34" charset="-122"/>
                <a:ea typeface="微软雅黑" pitchFamily="34" charset="-122"/>
              </a:rPr>
              <a:t>汇报</a:t>
            </a:r>
            <a:r>
              <a:rPr lang="zh-CN" altLang="en-US" sz="2000">
                <a:solidFill>
                  <a:schemeClr val="tx1">
                    <a:lumMod val="75000"/>
                    <a:lumOff val="25000"/>
                  </a:schemeClr>
                </a:solidFill>
                <a:latin typeface="微软雅黑" pitchFamily="34" charset="-122"/>
                <a:ea typeface="微软雅黑" pitchFamily="34" charset="-122"/>
              </a:rPr>
              <a:t>人：韩潇锋</a:t>
            </a:r>
            <a:endParaRPr lang="en-US" altLang="zh-CN" sz="2000">
              <a:solidFill>
                <a:schemeClr val="tx1">
                  <a:lumMod val="75000"/>
                  <a:lumOff val="25000"/>
                </a:schemeClr>
              </a:solidFill>
              <a:latin typeface="微软雅黑" pitchFamily="34" charset="-122"/>
              <a:ea typeface="微软雅黑" pitchFamily="34" charset="-122"/>
            </a:endParaRPr>
          </a:p>
          <a:p>
            <a:r>
              <a:rPr lang="zh-CN" altLang="en-US" sz="2000">
                <a:solidFill>
                  <a:schemeClr val="tx1">
                    <a:lumMod val="75000"/>
                    <a:lumOff val="25000"/>
                  </a:schemeClr>
                </a:solidFill>
                <a:latin typeface="微软雅黑" pitchFamily="34" charset="-122"/>
                <a:ea typeface="微软雅黑" pitchFamily="34" charset="-122"/>
              </a:rPr>
              <a:t>组员：韩潇</a:t>
            </a:r>
            <a:r>
              <a:rPr lang="zh-CN" altLang="en-US" sz="2000">
                <a:solidFill>
                  <a:schemeClr val="tx1">
                    <a:lumMod val="75000"/>
                    <a:lumOff val="25000"/>
                  </a:schemeClr>
                </a:solidFill>
                <a:latin typeface="微软雅黑" pitchFamily="34" charset="-122"/>
                <a:ea typeface="微软雅黑" pitchFamily="34" charset="-122"/>
              </a:rPr>
              <a:t>锋、侯汝垚、谢嘉楠、王攀宇</a:t>
            </a:r>
            <a:endParaRPr lang="en-US" altLang="zh-CN" sz="2000">
              <a:solidFill>
                <a:schemeClr val="tx1">
                  <a:lumMod val="75000"/>
                  <a:lumOff val="25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88"/>
                                        </p:tgtEl>
                                      </p:cBhvr>
                                    </p:cmd>
                                  </p:childTnLst>
                                </p:cTn>
                              </p:par>
                            </p:childTnLst>
                          </p:cTn>
                        </p:par>
                        <p:par>
                          <p:cTn id="7" fill="hold">
                            <p:stCondLst>
                              <p:cond delay="0"/>
                            </p:stCondLst>
                            <p:childTnLst>
                              <p:par>
                                <p:cTn id="8" presetID="2" presetClass="entr" presetSubtype="8"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500" fill="hold"/>
                                        <p:tgtEl>
                                          <p:spTgt spid="5"/>
                                        </p:tgtEl>
                                        <p:attrNameLst>
                                          <p:attrName>ppt_x</p:attrName>
                                        </p:attrNameLst>
                                      </p:cBhvr>
                                      <p:tavLst>
                                        <p:tav tm="0">
                                          <p:val>
                                            <p:strVal val="0-#ppt_w/2"/>
                                          </p:val>
                                        </p:tav>
                                        <p:tav tm="100000">
                                          <p:val>
                                            <p:strVal val="#ppt_x"/>
                                          </p:val>
                                        </p:tav>
                                      </p:tavLst>
                                    </p:anim>
                                    <p:anim calcmode="lin" valueType="num">
                                      <p:cBhvr additive="base">
                                        <p:cTn id="11" dur="500" fill="hold"/>
                                        <p:tgtEl>
                                          <p:spTgt spid="5"/>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87"/>
                                        </p:tgtEl>
                                        <p:attrNameLst>
                                          <p:attrName>style.visibility</p:attrName>
                                        </p:attrNameLst>
                                      </p:cBhvr>
                                      <p:to>
                                        <p:strVal val="visible"/>
                                      </p:to>
                                    </p:set>
                                    <p:animEffect transition="in" filter="fade">
                                      <p:cBhvr>
                                        <p:cTn id="15" dur="1500"/>
                                        <p:tgtEl>
                                          <p:spTgt spid="87"/>
                                        </p:tgtEl>
                                      </p:cBhvr>
                                    </p:animEffect>
                                  </p:childTnLst>
                                </p:cTn>
                              </p:par>
                            </p:childTnLst>
                          </p:cTn>
                        </p:par>
                        <p:par>
                          <p:cTn id="16" fill="hold">
                            <p:stCondLst>
                              <p:cond delay="2000"/>
                            </p:stCondLst>
                            <p:childTnLst>
                              <p:par>
                                <p:cTn id="17" presetID="22" presetClass="entr" presetSubtype="4"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up)">
                                      <p:cBhvr>
                                        <p:cTn id="22" dur="500"/>
                                        <p:tgtEl>
                                          <p:spTgt spid="10"/>
                                        </p:tgtEl>
                                      </p:cBhvr>
                                    </p:animEffect>
                                  </p:childTnLst>
                                </p:cTn>
                              </p:par>
                            </p:childTnLst>
                          </p:cTn>
                        </p:par>
                        <p:par>
                          <p:cTn id="23" fill="hold">
                            <p:stCondLst>
                              <p:cond delay="2500"/>
                            </p:stCondLst>
                            <p:childTnLst>
                              <p:par>
                                <p:cTn id="24" presetID="35" presetClass="entr" presetSubtype="0"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2000"/>
                                        <p:tgtEl>
                                          <p:spTgt spid="2"/>
                                        </p:tgtEl>
                                      </p:cBhvr>
                                    </p:animEffect>
                                    <p:anim calcmode="lin" valueType="num">
                                      <p:cBhvr>
                                        <p:cTn id="27" dur="2000" fill="hold"/>
                                        <p:tgtEl>
                                          <p:spTgt spid="2"/>
                                        </p:tgtEl>
                                        <p:attrNameLst>
                                          <p:attrName>style.rotation</p:attrName>
                                        </p:attrNameLst>
                                      </p:cBhvr>
                                      <p:tavLst>
                                        <p:tav tm="0">
                                          <p:val>
                                            <p:fltVal val="720"/>
                                          </p:val>
                                        </p:tav>
                                        <p:tav tm="100000">
                                          <p:val>
                                            <p:fltVal val="0"/>
                                          </p:val>
                                        </p:tav>
                                      </p:tavLst>
                                    </p:anim>
                                    <p:anim calcmode="lin" valueType="num">
                                      <p:cBhvr>
                                        <p:cTn id="28" dur="2000" fill="hold"/>
                                        <p:tgtEl>
                                          <p:spTgt spid="2"/>
                                        </p:tgtEl>
                                        <p:attrNameLst>
                                          <p:attrName>ppt_h</p:attrName>
                                        </p:attrNameLst>
                                      </p:cBhvr>
                                      <p:tavLst>
                                        <p:tav tm="0">
                                          <p:val>
                                            <p:fltVal val="0"/>
                                          </p:val>
                                        </p:tav>
                                        <p:tav tm="100000">
                                          <p:val>
                                            <p:strVal val="#ppt_h"/>
                                          </p:val>
                                        </p:tav>
                                      </p:tavLst>
                                    </p:anim>
                                    <p:anim calcmode="lin" valueType="num">
                                      <p:cBhvr>
                                        <p:cTn id="29" dur="2000" fill="hold"/>
                                        <p:tgtEl>
                                          <p:spTgt spid="2"/>
                                        </p:tgtEl>
                                        <p:attrNameLst>
                                          <p:attrName>ppt_w</p:attrName>
                                        </p:attrNameLst>
                                      </p:cBhvr>
                                      <p:tavLst>
                                        <p:tav tm="0">
                                          <p:val>
                                            <p:fltVal val="0"/>
                                          </p:val>
                                        </p:tav>
                                        <p:tav tm="100000">
                                          <p:val>
                                            <p:strVal val="#ppt_w"/>
                                          </p:val>
                                        </p:tav>
                                      </p:tavLst>
                                    </p:anim>
                                  </p:childTnLst>
                                </p:cTn>
                              </p:par>
                            </p:childTnLst>
                          </p:cTn>
                        </p:par>
                        <p:par>
                          <p:cTn id="30" fill="hold">
                            <p:stCondLst>
                              <p:cond delay="4500"/>
                            </p:stCondLst>
                            <p:childTnLst>
                              <p:par>
                                <p:cTn id="31" presetID="2" presetClass="entr" presetSubtype="1" fill="hold" grpId="0" nodeType="afterEffect">
                                  <p:stCondLst>
                                    <p:cond delay="0"/>
                                  </p:stCondLst>
                                  <p:iterate type="lt">
                                    <p:tmPct val="10000"/>
                                  </p:iterate>
                                  <p:childTnLst>
                                    <p:set>
                                      <p:cBhvr>
                                        <p:cTn id="32" dur="1" fill="hold">
                                          <p:stCondLst>
                                            <p:cond delay="0"/>
                                          </p:stCondLst>
                                        </p:cTn>
                                        <p:tgtEl>
                                          <p:spTgt spid="8"/>
                                        </p:tgtEl>
                                        <p:attrNameLst>
                                          <p:attrName>style.visibility</p:attrName>
                                        </p:attrNameLst>
                                      </p:cBhvr>
                                      <p:to>
                                        <p:strVal val="visible"/>
                                      </p:to>
                                    </p:set>
                                    <p:anim calcmode="lin" valueType="num">
                                      <p:cBhvr additive="base">
                                        <p:cTn id="33" dur="500" fill="hold"/>
                                        <p:tgtEl>
                                          <p:spTgt spid="8"/>
                                        </p:tgtEl>
                                        <p:attrNameLst>
                                          <p:attrName>ppt_x</p:attrName>
                                        </p:attrNameLst>
                                      </p:cBhvr>
                                      <p:tavLst>
                                        <p:tav tm="0">
                                          <p:val>
                                            <p:strVal val="#ppt_x"/>
                                          </p:val>
                                        </p:tav>
                                        <p:tav tm="100000">
                                          <p:val>
                                            <p:strVal val="#ppt_x"/>
                                          </p:val>
                                        </p:tav>
                                      </p:tavLst>
                                    </p:anim>
                                    <p:anim calcmode="lin" valueType="num">
                                      <p:cBhvr additive="base">
                                        <p:cTn id="34" dur="500" fill="hold"/>
                                        <p:tgtEl>
                                          <p:spTgt spid="8"/>
                                        </p:tgtEl>
                                        <p:attrNameLst>
                                          <p:attrName>ppt_y</p:attrName>
                                        </p:attrNameLst>
                                      </p:cBhvr>
                                      <p:tavLst>
                                        <p:tav tm="0">
                                          <p:val>
                                            <p:strVal val="0-#ppt_h/2"/>
                                          </p:val>
                                        </p:tav>
                                        <p:tav tm="100000">
                                          <p:val>
                                            <p:strVal val="#ppt_y"/>
                                          </p:val>
                                        </p:tav>
                                      </p:tavLst>
                                    </p:anim>
                                  </p:childTnLst>
                                </p:cTn>
                              </p:par>
                            </p:childTnLst>
                          </p:cTn>
                        </p:par>
                        <p:par>
                          <p:cTn id="35" fill="hold">
                            <p:stCondLst>
                              <p:cond delay="5300"/>
                            </p:stCondLst>
                            <p:childTnLst>
                              <p:par>
                                <p:cTn id="36" presetID="2" presetClass="entr" presetSubtype="4" fill="hold" grpId="0" nodeType="afterEffect">
                                  <p:stCondLst>
                                    <p:cond delay="0"/>
                                  </p:stCondLst>
                                  <p:iterate type="lt">
                                    <p:tmPct val="10000"/>
                                  </p:iterate>
                                  <p:childTnLst>
                                    <p:set>
                                      <p:cBhvr>
                                        <p:cTn id="37" dur="1" fill="hold">
                                          <p:stCondLst>
                                            <p:cond delay="0"/>
                                          </p:stCondLst>
                                        </p:cTn>
                                        <p:tgtEl>
                                          <p:spTgt spid="12"/>
                                        </p:tgtEl>
                                        <p:attrNameLst>
                                          <p:attrName>style.visibility</p:attrName>
                                        </p:attrNameLst>
                                      </p:cBhvr>
                                      <p:to>
                                        <p:strVal val="visible"/>
                                      </p:to>
                                    </p:set>
                                    <p:anim calcmode="lin" valueType="num">
                                      <p:cBhvr additive="base">
                                        <p:cTn id="38" dur="500" fill="hold"/>
                                        <p:tgtEl>
                                          <p:spTgt spid="12"/>
                                        </p:tgtEl>
                                        <p:attrNameLst>
                                          <p:attrName>ppt_x</p:attrName>
                                        </p:attrNameLst>
                                      </p:cBhvr>
                                      <p:tavLst>
                                        <p:tav tm="0">
                                          <p:val>
                                            <p:strVal val="#ppt_x"/>
                                          </p:val>
                                        </p:tav>
                                        <p:tav tm="100000">
                                          <p:val>
                                            <p:strVal val="#ppt_x"/>
                                          </p:val>
                                        </p:tav>
                                      </p:tavLst>
                                    </p:anim>
                                    <p:anim calcmode="lin" valueType="num">
                                      <p:cBhvr additive="base">
                                        <p:cTn id="39"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25" showWhenStopped="0">
                <p:cTn id="40" repeatCount="indefinite" fill="remove" display="0">
                  <p:stCondLst>
                    <p:cond delay="indefinite"/>
                  </p:stCondLst>
                  <p:endCondLst>
                    <p:cond evt="onStopAudio" delay="0">
                      <p:tgtEl>
                        <p:sldTgt/>
                      </p:tgtEl>
                    </p:cond>
                  </p:endCondLst>
                </p:cTn>
                <p:tgtEl>
                  <p:spTgt spid="88"/>
                </p:tgtEl>
              </p:cMediaNode>
            </p:audio>
          </p:childTnLst>
        </p:cTn>
      </p:par>
    </p:tnLst>
    <p:bldLst>
      <p:bldP spid="87" grpId="0"/>
      <p:bldP spid="5" grpId="0" bldLvl="0" animBg="1"/>
      <p:bldP spid="7" grpId="0" bldLvl="0" animBg="1"/>
      <p:bldP spid="10" grpId="0" bldLvl="0" animBg="1"/>
      <p:bldP spid="8"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765" y="670560"/>
            <a:ext cx="6668135" cy="449580"/>
          </a:xfrm>
          <a:prstGeom prst="rect">
            <a:avLst/>
          </a:prstGeom>
          <a:noFill/>
        </p:spPr>
        <p:txBody>
          <a:bodyPr wrap="square" lIns="91436" tIns="45719" rIns="91436" bIns="45719">
            <a:spAutoFit/>
          </a:bodyPr>
          <a:lstStyle/>
          <a:p>
            <a:pPr defTabSz="1218565">
              <a:lnSpc>
                <a:spcPct val="130000"/>
              </a:lnSpc>
              <a:defRPr/>
            </a:pPr>
            <a:r>
              <a:rPr lang="zh-CN" altLang="en-US" sz="1800" kern="0" dirty="0">
                <a:solidFill>
                  <a:srgbClr val="757170"/>
                </a:solidFill>
                <a:latin typeface="微软雅黑" pitchFamily="34" charset="-122"/>
                <a:ea typeface="微软雅黑" pitchFamily="34" charset="-122"/>
              </a:rPr>
              <a:t>walk() 函数的具体流程是什么？传入参数 int alloc 有何作用？</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问题五</a:t>
            </a:r>
            <a:endParaRPr lang="zh-CN" altLang="en-US"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387350" y="1916430"/>
            <a:ext cx="5569585" cy="3969385"/>
          </a:xfrm>
          <a:prstGeom prst="rect">
            <a:avLst/>
          </a:prstGeom>
          <a:noFill/>
        </p:spPr>
        <p:txBody>
          <a:bodyPr wrap="square">
            <a:spAutoFit/>
          </a:bodyPr>
          <a:lstStyle/>
          <a:p>
            <a:pPr indent="457200"/>
            <a:r>
              <a:rPr sz="1800" dirty="0">
                <a:latin typeface="微软雅黑" pitchFamily="34" charset="-122"/>
                <a:ea typeface="微软雅黑" pitchFamily="34" charset="-122"/>
              </a:rPr>
              <a:t>传入参数</a:t>
            </a:r>
            <a:r>
              <a:rPr sz="1800" b="1" dirty="0">
                <a:latin typeface="微软雅黑" pitchFamily="34" charset="-122"/>
                <a:ea typeface="微软雅黑" pitchFamily="34" charset="-122"/>
              </a:rPr>
              <a:t> int alloc</a:t>
            </a:r>
            <a:r>
              <a:rPr sz="1800" dirty="0">
                <a:latin typeface="微软雅黑" pitchFamily="34" charset="-122"/>
                <a:ea typeface="微软雅黑" pitchFamily="34" charset="-122"/>
              </a:rPr>
              <a:t> 的作用：</a:t>
            </a:r>
            <a:endParaRPr sz="1800" dirty="0">
              <a:latin typeface="微软雅黑" pitchFamily="34" charset="-122"/>
              <a:ea typeface="微软雅黑" pitchFamily="34" charset="-122"/>
            </a:endParaRPr>
          </a:p>
          <a:p>
            <a:endParaRPr sz="1800" dirty="0">
              <a:latin typeface="微软雅黑" pitchFamily="34" charset="-122"/>
              <a:ea typeface="微软雅黑" pitchFamily="34" charset="-122"/>
            </a:endParaRPr>
          </a:p>
          <a:p>
            <a:pPr indent="457200"/>
            <a:r>
              <a:rPr sz="1800" b="1" dirty="0">
                <a:latin typeface="微软雅黑" pitchFamily="34" charset="-122"/>
                <a:ea typeface="微软雅黑" pitchFamily="34" charset="-122"/>
              </a:rPr>
              <a:t>alloc = 0 时</a:t>
            </a:r>
            <a:r>
              <a:rPr sz="1800" dirty="0">
                <a:latin typeface="微软雅黑" pitchFamily="34" charset="-122"/>
                <a:ea typeface="微软雅黑" pitchFamily="34" charset="-122"/>
              </a:rPr>
              <a:t>，</a:t>
            </a:r>
            <a:r>
              <a:rPr sz="1800" dirty="0">
                <a:latin typeface="微软雅黑" pitchFamily="34" charset="-122"/>
                <a:ea typeface="微软雅黑" pitchFamily="34" charset="-122"/>
                <a:sym typeface="+mn-ea"/>
              </a:rPr>
              <a:t>虚地址 va 在查询页表的过程中，</a:t>
            </a:r>
            <a:r>
              <a:rPr lang="zh-CN" sz="1800" dirty="0">
                <a:latin typeface="微软雅黑" pitchFamily="34" charset="-122"/>
                <a:ea typeface="微软雅黑" pitchFamily="34" charset="-122"/>
              </a:rPr>
              <a:t>遇到</a:t>
            </a:r>
            <a:r>
              <a:rPr sz="1800" dirty="0">
                <a:latin typeface="微软雅黑" pitchFamily="34" charset="-122"/>
                <a:ea typeface="微软雅黑" pitchFamily="34" charset="-122"/>
                <a:sym typeface="+mn-ea"/>
              </a:rPr>
              <a:t>pg_dir_2[vpn2]或者pg_dir_1[vpn1] 的有效位为0</a:t>
            </a:r>
            <a:r>
              <a:rPr lang="zh-CN" sz="1800" dirty="0">
                <a:latin typeface="微软雅黑" pitchFamily="34" charset="-122"/>
                <a:ea typeface="微软雅黑" pitchFamily="34" charset="-122"/>
                <a:sym typeface="+mn-ea"/>
              </a:rPr>
              <a:t>时，</a:t>
            </a:r>
            <a:r>
              <a:rPr lang="en-US" altLang="zh-CN" sz="1800" dirty="0">
                <a:latin typeface="微软雅黑" pitchFamily="34" charset="-122"/>
                <a:ea typeface="微软雅黑" pitchFamily="34" charset="-122"/>
                <a:sym typeface="+mn-ea"/>
              </a:rPr>
              <a:t>walk() </a:t>
            </a:r>
            <a:r>
              <a:rPr lang="zh-CN" altLang="en-US" sz="1800" dirty="0">
                <a:latin typeface="微软雅黑" pitchFamily="34" charset="-122"/>
                <a:ea typeface="微软雅黑" pitchFamily="34" charset="-122"/>
                <a:sym typeface="+mn-ea"/>
              </a:rPr>
              <a:t>函数</a:t>
            </a:r>
            <a:r>
              <a:rPr lang="zh-CN" sz="1800" dirty="0">
                <a:latin typeface="微软雅黑" pitchFamily="34" charset="-122"/>
                <a:ea typeface="微软雅黑" pitchFamily="34" charset="-122"/>
                <a:sym typeface="+mn-ea"/>
              </a:rPr>
              <a:t>会直接退出</a:t>
            </a:r>
            <a:r>
              <a:rPr lang="en-US" altLang="zh-CN" sz="1800" dirty="0">
                <a:latin typeface="微软雅黑" pitchFamily="34" charset="-122"/>
                <a:ea typeface="微软雅黑" pitchFamily="34" charset="-122"/>
                <a:sym typeface="+mn-ea"/>
              </a:rPr>
              <a:t>return 0</a:t>
            </a:r>
            <a:r>
              <a:rPr lang="zh-CN" altLang="en-US" sz="1800" dirty="0">
                <a:latin typeface="微软雅黑" pitchFamily="34" charset="-122"/>
                <a:ea typeface="微软雅黑" pitchFamily="34" charset="-122"/>
                <a:sym typeface="+mn-ea"/>
              </a:rPr>
              <a:t>。</a:t>
            </a:r>
            <a:endParaRPr lang="zh-CN" altLang="en-US" sz="1800" dirty="0">
              <a:latin typeface="微软雅黑" pitchFamily="34" charset="-122"/>
              <a:ea typeface="微软雅黑" pitchFamily="34" charset="-122"/>
              <a:sym typeface="+mn-ea"/>
            </a:endParaRPr>
          </a:p>
          <a:p>
            <a:endParaRPr lang="zh-CN" altLang="en-US" sz="1800" dirty="0">
              <a:latin typeface="微软雅黑" pitchFamily="34" charset="-122"/>
              <a:ea typeface="微软雅黑" pitchFamily="34" charset="-122"/>
              <a:sym typeface="+mn-ea"/>
            </a:endParaRPr>
          </a:p>
          <a:p>
            <a:pPr indent="457200"/>
            <a:r>
              <a:rPr sz="1800" b="1" dirty="0">
                <a:latin typeface="微软雅黑" pitchFamily="34" charset="-122"/>
                <a:ea typeface="微软雅黑" pitchFamily="34" charset="-122"/>
                <a:sym typeface="+mn-ea"/>
              </a:rPr>
              <a:t>alloc = 1 时</a:t>
            </a:r>
            <a:r>
              <a:rPr sz="1800" dirty="0">
                <a:latin typeface="微软雅黑" pitchFamily="34" charset="-122"/>
                <a:ea typeface="微软雅黑" pitchFamily="34" charset="-122"/>
                <a:sym typeface="+mn-ea"/>
              </a:rPr>
              <a:t>，表示如果虚地址 va 在查询页表的过程中，pg_dir_2[vpn2]或者pg_dir_1[vpn1] 的有效位为0，</a:t>
            </a:r>
            <a:r>
              <a:rPr lang="en-US" altLang="zh-CN" sz="1800" dirty="0">
                <a:latin typeface="微软雅黑" pitchFamily="34" charset="-122"/>
                <a:ea typeface="微软雅黑" pitchFamily="34" charset="-122"/>
                <a:sym typeface="+mn-ea"/>
              </a:rPr>
              <a:t>walk() </a:t>
            </a:r>
            <a:r>
              <a:rPr lang="zh-CN" altLang="en-US" sz="1800" dirty="0">
                <a:latin typeface="微软雅黑" pitchFamily="34" charset="-122"/>
                <a:ea typeface="微软雅黑" pitchFamily="34" charset="-122"/>
                <a:sym typeface="+mn-ea"/>
              </a:rPr>
              <a:t>函数会</a:t>
            </a:r>
            <a:r>
              <a:rPr sz="1800" dirty="0">
                <a:latin typeface="微软雅黑" pitchFamily="34" charset="-122"/>
                <a:ea typeface="微软雅黑" pitchFamily="34" charset="-122"/>
                <a:sym typeface="+mn-ea"/>
              </a:rPr>
              <a:t>为1级页目录/0级页目录分配物理页（通过 kalloc() 函数分配一页）。</a:t>
            </a:r>
            <a:endParaRPr lang="zh-CN" altLang="en-US" sz="1800" dirty="0">
              <a:latin typeface="微软雅黑" pitchFamily="34" charset="-122"/>
              <a:ea typeface="微软雅黑" pitchFamily="34" charset="-122"/>
              <a:sym typeface="+mn-ea"/>
            </a:endParaRPr>
          </a:p>
          <a:p>
            <a:endParaRPr lang="zh-CN" altLang="en-US" sz="1800" dirty="0">
              <a:latin typeface="微软雅黑" pitchFamily="34" charset="-122"/>
              <a:ea typeface="微软雅黑" pitchFamily="34" charset="-122"/>
              <a:sym typeface="+mn-ea"/>
            </a:endParaRPr>
          </a:p>
          <a:p>
            <a:pPr indent="457200"/>
            <a:r>
              <a:rPr lang="zh-CN" altLang="en-US" sz="1800" dirty="0">
                <a:latin typeface="微软雅黑" pitchFamily="34" charset="-122"/>
                <a:ea typeface="微软雅黑" pitchFamily="34" charset="-122"/>
                <a:sym typeface="+mn-ea"/>
              </a:rPr>
              <a:t>但是</a:t>
            </a:r>
            <a:r>
              <a:rPr lang="en-US" altLang="zh-CN" sz="1800" dirty="0">
                <a:latin typeface="微软雅黑" pitchFamily="34" charset="-122"/>
                <a:ea typeface="微软雅黑" pitchFamily="34" charset="-122"/>
                <a:sym typeface="+mn-ea"/>
              </a:rPr>
              <a:t>alloc = 1 </a:t>
            </a:r>
            <a:r>
              <a:rPr lang="zh-CN" altLang="en-US" sz="1800" dirty="0">
                <a:latin typeface="微软雅黑" pitchFamily="34" charset="-122"/>
                <a:ea typeface="微软雅黑" pitchFamily="34" charset="-122"/>
                <a:sym typeface="+mn-ea"/>
              </a:rPr>
              <a:t>时不会为叶结点分配物理页。</a:t>
            </a:r>
            <a:r>
              <a:rPr lang="en-US" altLang="zh-CN" sz="1800" dirty="0">
                <a:latin typeface="微软雅黑" pitchFamily="34" charset="-122"/>
                <a:ea typeface="微软雅黑" pitchFamily="34" charset="-122"/>
                <a:sym typeface="+mn-ea"/>
              </a:rPr>
              <a:t>walk() </a:t>
            </a:r>
            <a:r>
              <a:rPr lang="zh-CN" altLang="en-US" sz="1800" dirty="0">
                <a:latin typeface="微软雅黑" pitchFamily="34" charset="-122"/>
                <a:ea typeface="微软雅黑" pitchFamily="34" charset="-122"/>
                <a:sym typeface="+mn-ea"/>
              </a:rPr>
              <a:t>函数只追溯到最低一级页表中对应的页表项，即</a:t>
            </a:r>
            <a:r>
              <a:rPr lang="en-US" altLang="zh-CN" sz="1800" b="1" dirty="0">
                <a:latin typeface="微软雅黑" pitchFamily="34" charset="-122"/>
                <a:ea typeface="微软雅黑" pitchFamily="34" charset="-122"/>
                <a:sym typeface="+mn-ea"/>
              </a:rPr>
              <a:t>pagetable[PX(0, va)]</a:t>
            </a:r>
            <a:r>
              <a:rPr lang="zh-CN" altLang="en-US" sz="1800" dirty="0">
                <a:latin typeface="微软雅黑" pitchFamily="34" charset="-122"/>
                <a:ea typeface="微软雅黑" pitchFamily="34" charset="-122"/>
                <a:sym typeface="+mn-ea"/>
              </a:rPr>
              <a:t>。</a:t>
            </a:r>
            <a:endParaRPr lang="zh-CN" altLang="en-US" sz="1800" dirty="0">
              <a:latin typeface="微软雅黑" pitchFamily="34" charset="-122"/>
              <a:ea typeface="微软雅黑" pitchFamily="34" charset="-122"/>
              <a:sym typeface="+mn-ea"/>
            </a:endParaRPr>
          </a:p>
        </p:txBody>
      </p:sp>
      <p:pic>
        <p:nvPicPr>
          <p:cNvPr id="3" name="图片 2"/>
          <p:cNvPicPr>
            <a:picLocks noChangeAspect="1"/>
          </p:cNvPicPr>
          <p:nvPr>
            <p:custDataLst>
              <p:tags r:id="rId2"/>
            </p:custDataLst>
          </p:nvPr>
        </p:nvPicPr>
        <p:blipFill>
          <a:blip r:embed="rId3"/>
          <a:srcRect r="9905"/>
          <a:stretch>
            <a:fillRect/>
          </a:stretch>
        </p:blipFill>
        <p:spPr>
          <a:xfrm>
            <a:off x="6816725" y="1240155"/>
            <a:ext cx="5313680" cy="4351655"/>
          </a:xfrm>
          <a:prstGeom prst="rect">
            <a:avLst/>
          </a:prstGeom>
        </p:spPr>
      </p:pic>
    </p:spTree>
  </p:cSld>
  <p:clrMapOvr>
    <a:masterClrMapping/>
  </p:clrMapOvr>
  <p:transition>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765" y="670560"/>
            <a:ext cx="8115935" cy="808990"/>
          </a:xfrm>
          <a:prstGeom prst="rect">
            <a:avLst/>
          </a:prstGeom>
          <a:noFill/>
        </p:spPr>
        <p:txBody>
          <a:bodyPr wrap="square" lIns="91436" tIns="45719" rIns="91436" bIns="45719">
            <a:spAutoFit/>
          </a:bodyPr>
          <a:lstStyle/>
          <a:p>
            <a:pPr defTabSz="1218565">
              <a:lnSpc>
                <a:spcPct val="130000"/>
              </a:lnSpc>
              <a:defRPr/>
            </a:pPr>
            <a:r>
              <a:rPr lang="zh-CN" altLang="en-US" sz="1800" kern="0" dirty="0">
                <a:solidFill>
                  <a:srgbClr val="757170"/>
                </a:solidFill>
                <a:latin typeface="微软雅黑" pitchFamily="34" charset="-122"/>
                <a:ea typeface="微软雅黑" pitchFamily="34" charset="-122"/>
              </a:rPr>
              <a:t>freewalk() 函数的具体流程是什么？</a:t>
            </a:r>
            <a:endParaRPr lang="zh-CN" altLang="en-US" sz="1800" kern="0" dirty="0">
              <a:solidFill>
                <a:srgbClr val="757170"/>
              </a:solidFill>
              <a:latin typeface="微软雅黑" pitchFamily="34" charset="-122"/>
              <a:ea typeface="微软雅黑" pitchFamily="34" charset="-122"/>
            </a:endParaRPr>
          </a:p>
          <a:p>
            <a:pPr defTabSz="1218565">
              <a:lnSpc>
                <a:spcPct val="130000"/>
              </a:lnSpc>
              <a:defRPr/>
            </a:pPr>
            <a:r>
              <a:rPr lang="zh-CN" altLang="en-US" sz="1800" kern="0" dirty="0">
                <a:solidFill>
                  <a:srgbClr val="757170"/>
                </a:solidFill>
                <a:latin typeface="微软雅黑" pitchFamily="34" charset="-122"/>
                <a:ea typeface="微软雅黑" pitchFamily="34" charset="-122"/>
              </a:rPr>
              <a:t>(pte &amp; PTE_V) &amp;&amp; (pte &amp; (PTE_R|PTE_W|PTE_X)) == 0 判断的作用是什么？</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问题六</a:t>
            </a:r>
            <a:endParaRPr lang="en-US" altLang="zh-CN"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387350" y="1916430"/>
            <a:ext cx="5569585" cy="2245360"/>
          </a:xfrm>
          <a:prstGeom prst="rect">
            <a:avLst/>
          </a:prstGeom>
          <a:noFill/>
        </p:spPr>
        <p:txBody>
          <a:bodyPr wrap="square">
            <a:spAutoFit/>
          </a:bodyPr>
          <a:lstStyle/>
          <a:p>
            <a:r>
              <a:rPr lang="en-US" altLang="zh-CN" sz="1400" b="1" dirty="0">
                <a:latin typeface="微软雅黑" pitchFamily="34" charset="-122"/>
                <a:ea typeface="微软雅黑" pitchFamily="34" charset="-122"/>
                <a:sym typeface="+mn-ea"/>
              </a:rPr>
              <a:t>freewalk() </a:t>
            </a:r>
            <a:r>
              <a:rPr lang="zh-CN" altLang="en-US" sz="1400" b="1" dirty="0">
                <a:latin typeface="微软雅黑" pitchFamily="34" charset="-122"/>
                <a:ea typeface="微软雅黑" pitchFamily="34" charset="-122"/>
                <a:sym typeface="+mn-ea"/>
              </a:rPr>
              <a:t>函数的作用：</a:t>
            </a:r>
            <a:endParaRPr lang="zh-CN" altLang="en-US" sz="1400" b="1" dirty="0">
              <a:latin typeface="微软雅黑" pitchFamily="34" charset="-122"/>
              <a:ea typeface="微软雅黑" pitchFamily="34" charset="-122"/>
              <a:sym typeface="+mn-ea"/>
            </a:endParaRPr>
          </a:p>
          <a:p>
            <a:r>
              <a:rPr lang="zh-CN" altLang="en-US" sz="1400" b="1" dirty="0">
                <a:latin typeface="微软雅黑" pitchFamily="34" charset="-122"/>
                <a:ea typeface="微软雅黑" pitchFamily="34" charset="-122"/>
                <a:sym typeface="+mn-ea"/>
              </a:rPr>
              <a:t>递归地释放页表目录。</a:t>
            </a:r>
            <a:endParaRPr lang="zh-CN" altLang="en-US" sz="1400" dirty="0">
              <a:latin typeface="微软雅黑" pitchFamily="34" charset="-122"/>
              <a:ea typeface="微软雅黑" pitchFamily="34" charset="-122"/>
              <a:sym typeface="+mn-ea"/>
            </a:endParaRPr>
          </a:p>
          <a:p>
            <a:r>
              <a:rPr lang="zh-CN" altLang="en-US" sz="1400" b="1" dirty="0">
                <a:latin typeface="微软雅黑" pitchFamily="34" charset="-122"/>
                <a:ea typeface="微软雅黑" pitchFamily="34" charset="-122"/>
                <a:sym typeface="+mn-ea"/>
              </a:rPr>
              <a:t>特别需要注意</a:t>
            </a:r>
            <a:r>
              <a:rPr lang="zh-CN" altLang="en-US" sz="1400" dirty="0">
                <a:latin typeface="微软雅黑" pitchFamily="34" charset="-122"/>
                <a:ea typeface="微软雅黑" pitchFamily="34" charset="-122"/>
                <a:sym typeface="+mn-ea"/>
              </a:rPr>
              <a:t>：freewalk </a:t>
            </a:r>
            <a:r>
              <a:rPr lang="zh-CN" altLang="en-US" sz="1400" b="1" dirty="0">
                <a:latin typeface="微软雅黑" pitchFamily="34" charset="-122"/>
                <a:ea typeface="微软雅黑" pitchFamily="34" charset="-122"/>
                <a:sym typeface="+mn-ea"/>
              </a:rPr>
              <a:t>不会释放页表中的叶结点所在的物理页，</a:t>
            </a:r>
            <a:r>
              <a:rPr lang="zh-CN" altLang="en-US" sz="1400" dirty="0">
                <a:latin typeface="微软雅黑" pitchFamily="34" charset="-122"/>
                <a:ea typeface="微软雅黑" pitchFamily="34" charset="-122"/>
                <a:sym typeface="+mn-ea"/>
              </a:rPr>
              <a:t>而只是将非叶结点（即页表的2级、1级、0级页目录）所在的物理页释放。</a:t>
            </a:r>
            <a:endParaRPr lang="zh-CN" altLang="en-US" sz="1400" dirty="0">
              <a:latin typeface="微软雅黑" pitchFamily="34" charset="-122"/>
              <a:ea typeface="微软雅黑" pitchFamily="34" charset="-122"/>
              <a:sym typeface="+mn-ea"/>
            </a:endParaRPr>
          </a:p>
          <a:p>
            <a:endParaRPr lang="zh-CN" altLang="en-US" sz="1400" dirty="0">
              <a:latin typeface="微软雅黑" pitchFamily="34" charset="-122"/>
              <a:ea typeface="微软雅黑" pitchFamily="34" charset="-122"/>
              <a:sym typeface="+mn-ea"/>
            </a:endParaRPr>
          </a:p>
          <a:p>
            <a:r>
              <a:rPr lang="zh-CN" altLang="en-US" sz="1400" b="1" dirty="0">
                <a:latin typeface="微软雅黑" pitchFamily="34" charset="-122"/>
                <a:ea typeface="微软雅黑" pitchFamily="34" charset="-122"/>
                <a:sym typeface="+mn-ea"/>
              </a:rPr>
              <a:t>所以在进程退出或者被杀死时，需要首先释放其页表叶结点所在的物理页</a:t>
            </a:r>
            <a:r>
              <a:rPr lang="zh-CN" altLang="en-US" sz="1400" dirty="0">
                <a:latin typeface="微软雅黑" pitchFamily="34" charset="-122"/>
                <a:ea typeface="微软雅黑" pitchFamily="34" charset="-122"/>
                <a:sym typeface="+mn-ea"/>
              </a:rPr>
              <a:t>，然后再对非叶结点调用 freewalk。</a:t>
            </a:r>
            <a:endParaRPr lang="zh-CN" altLang="en-US" sz="1400" dirty="0">
              <a:latin typeface="微软雅黑" pitchFamily="34" charset="-122"/>
              <a:ea typeface="微软雅黑" pitchFamily="34" charset="-122"/>
              <a:sym typeface="+mn-ea"/>
            </a:endParaRPr>
          </a:p>
          <a:p>
            <a:endParaRPr lang="zh-CN" altLang="en-US" sz="1400" dirty="0">
              <a:latin typeface="微软雅黑" pitchFamily="34" charset="-122"/>
              <a:ea typeface="微软雅黑" pitchFamily="34" charset="-122"/>
              <a:sym typeface="+mn-ea"/>
            </a:endParaRPr>
          </a:p>
          <a:p>
            <a:r>
              <a:rPr lang="zh-CN" altLang="en-US" sz="1400" dirty="0">
                <a:latin typeface="微软雅黑" pitchFamily="34" charset="-122"/>
                <a:ea typeface="微软雅黑" pitchFamily="34" charset="-122"/>
                <a:sym typeface="+mn-ea"/>
              </a:rPr>
              <a:t>释放进程页表的实现如下：</a:t>
            </a:r>
            <a:endParaRPr lang="zh-CN" altLang="en-US" sz="1400" dirty="0">
              <a:latin typeface="微软雅黑" pitchFamily="34" charset="-122"/>
              <a:ea typeface="微软雅黑" pitchFamily="34" charset="-122"/>
              <a:sym typeface="+mn-ea"/>
            </a:endParaRPr>
          </a:p>
        </p:txBody>
      </p:sp>
      <p:pic>
        <p:nvPicPr>
          <p:cNvPr id="2" name="图片 1"/>
          <p:cNvPicPr>
            <a:picLocks noChangeAspect="1"/>
          </p:cNvPicPr>
          <p:nvPr>
            <p:custDataLst>
              <p:tags r:id="rId2"/>
            </p:custDataLst>
          </p:nvPr>
        </p:nvPicPr>
        <p:blipFill>
          <a:blip r:embed="rId3"/>
          <a:stretch>
            <a:fillRect/>
          </a:stretch>
        </p:blipFill>
        <p:spPr>
          <a:xfrm>
            <a:off x="6539865" y="1772920"/>
            <a:ext cx="5386705" cy="3742690"/>
          </a:xfrm>
          <a:prstGeom prst="rect">
            <a:avLst/>
          </a:prstGeom>
        </p:spPr>
      </p:pic>
      <p:pic>
        <p:nvPicPr>
          <p:cNvPr id="6" name="图片 5"/>
          <p:cNvPicPr>
            <a:picLocks noChangeAspect="1"/>
          </p:cNvPicPr>
          <p:nvPr>
            <p:custDataLst>
              <p:tags r:id="rId4"/>
            </p:custDataLst>
          </p:nvPr>
        </p:nvPicPr>
        <p:blipFill>
          <a:blip r:embed="rId5"/>
          <a:stretch>
            <a:fillRect/>
          </a:stretch>
        </p:blipFill>
        <p:spPr>
          <a:xfrm>
            <a:off x="335915" y="4161790"/>
            <a:ext cx="5707380" cy="2206625"/>
          </a:xfrm>
          <a:prstGeom prst="rect">
            <a:avLst/>
          </a:prstGeom>
        </p:spPr>
      </p:pic>
    </p:spTree>
  </p:cSld>
  <p:clrMapOvr>
    <a:masterClrMapping/>
  </p:clrMapOvr>
  <p:transition>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stretch>
            <a:fillRect/>
          </a:stretch>
        </p:blipFill>
        <p:spPr>
          <a:xfrm>
            <a:off x="4261485" y="2104390"/>
            <a:ext cx="7680960" cy="4530090"/>
          </a:xfrm>
          <a:prstGeom prst="rect">
            <a:avLst/>
          </a:prstGeom>
        </p:spPr>
      </p:pic>
      <p:sp>
        <p:nvSpPr>
          <p:cNvPr id="8" name="右箭头 7"/>
          <p:cNvSpPr/>
          <p:nvPr/>
        </p:nvSpPr>
        <p:spPr>
          <a:xfrm>
            <a:off x="387466" y="169019"/>
            <a:ext cx="2288721" cy="1494971"/>
          </a:xfrm>
          <a:prstGeom prst="rightArrow">
            <a:avLst/>
          </a:prstGeom>
          <a:blipFill>
            <a:blip r:embed="rId3"/>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765" y="670560"/>
            <a:ext cx="8115935" cy="808990"/>
          </a:xfrm>
          <a:prstGeom prst="rect">
            <a:avLst/>
          </a:prstGeom>
          <a:noFill/>
        </p:spPr>
        <p:txBody>
          <a:bodyPr wrap="square" lIns="91436" tIns="45719" rIns="91436" bIns="45719">
            <a:spAutoFit/>
          </a:bodyPr>
          <a:lstStyle/>
          <a:p>
            <a:pPr defTabSz="1218565">
              <a:lnSpc>
                <a:spcPct val="130000"/>
              </a:lnSpc>
              <a:defRPr/>
            </a:pPr>
            <a:r>
              <a:rPr lang="zh-CN" altLang="en-US" sz="1800" kern="0" dirty="0">
                <a:solidFill>
                  <a:srgbClr val="757170"/>
                </a:solidFill>
                <a:latin typeface="微软雅黑" pitchFamily="34" charset="-122"/>
                <a:ea typeface="微软雅黑" pitchFamily="34" charset="-122"/>
              </a:rPr>
              <a:t>freewalk() 函数的具体流程是什么？</a:t>
            </a:r>
            <a:endParaRPr lang="zh-CN" altLang="en-US" sz="1800" kern="0" dirty="0">
              <a:solidFill>
                <a:srgbClr val="757170"/>
              </a:solidFill>
              <a:latin typeface="微软雅黑" pitchFamily="34" charset="-122"/>
              <a:ea typeface="微软雅黑" pitchFamily="34" charset="-122"/>
            </a:endParaRPr>
          </a:p>
          <a:p>
            <a:pPr defTabSz="1218565">
              <a:lnSpc>
                <a:spcPct val="130000"/>
              </a:lnSpc>
              <a:defRPr/>
            </a:pPr>
            <a:r>
              <a:rPr lang="zh-CN" altLang="en-US" sz="1800" kern="0" dirty="0">
                <a:solidFill>
                  <a:srgbClr val="757170"/>
                </a:solidFill>
                <a:latin typeface="微软雅黑" pitchFamily="34" charset="-122"/>
                <a:ea typeface="微软雅黑" pitchFamily="34" charset="-122"/>
              </a:rPr>
              <a:t>(pte &amp; PTE_V) &amp;&amp; (pte &amp; (PTE_R|PTE_W|PTE_X)) == 0 判断的作用是什么？</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问题六</a:t>
            </a:r>
            <a:endParaRPr lang="en-US" altLang="zh-CN"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408305" y="2060575"/>
            <a:ext cx="3852545" cy="3837305"/>
          </a:xfrm>
          <a:prstGeom prst="rect">
            <a:avLst/>
          </a:prstGeom>
          <a:noFill/>
        </p:spPr>
        <p:txBody>
          <a:bodyPr wrap="square">
            <a:noAutofit/>
          </a:bodyPr>
          <a:lstStyle/>
          <a:p>
            <a:r>
              <a:rPr sz="1800" b="1" dirty="0">
                <a:latin typeface="微软雅黑" pitchFamily="34" charset="-122"/>
                <a:ea typeface="微软雅黑" pitchFamily="34" charset="-122"/>
                <a:sym typeface="+mn-ea"/>
              </a:rPr>
              <a:t>freewalk() 函数的具体流程：</a:t>
            </a:r>
            <a:endParaRPr sz="1400" b="1" dirty="0">
              <a:latin typeface="微软雅黑" pitchFamily="34" charset="-122"/>
              <a:ea typeface="微软雅黑" pitchFamily="34" charset="-122"/>
              <a:sym typeface="+mn-ea"/>
            </a:endParaRPr>
          </a:p>
          <a:p>
            <a:endParaRPr sz="1400" dirty="0">
              <a:latin typeface="微软雅黑" pitchFamily="34" charset="-122"/>
              <a:ea typeface="微软雅黑" pitchFamily="34" charset="-122"/>
              <a:sym typeface="+mn-ea"/>
            </a:endParaRPr>
          </a:p>
          <a:p>
            <a:endParaRPr sz="1400" dirty="0">
              <a:latin typeface="微软雅黑" pitchFamily="34" charset="-122"/>
              <a:ea typeface="微软雅黑" pitchFamily="34" charset="-122"/>
              <a:sym typeface="+mn-ea"/>
            </a:endParaRPr>
          </a:p>
          <a:p>
            <a:pPr indent="457200"/>
            <a:r>
              <a:rPr sz="1800" dirty="0">
                <a:latin typeface="微软雅黑" pitchFamily="34" charset="-122"/>
                <a:ea typeface="微软雅黑" pitchFamily="34" charset="-122"/>
                <a:sym typeface="+mn-ea"/>
              </a:rPr>
              <a:t>freewalk() 首先扫描</a:t>
            </a:r>
            <a:r>
              <a:rPr sz="1800" b="1" dirty="0">
                <a:latin typeface="微软雅黑" pitchFamily="34" charset="-122"/>
                <a:ea typeface="微软雅黑" pitchFamily="34" charset="-122"/>
                <a:sym typeface="+mn-ea"/>
              </a:rPr>
              <a:t>pagetable</a:t>
            </a:r>
            <a:r>
              <a:rPr sz="1800" dirty="0">
                <a:latin typeface="微软雅黑" pitchFamily="34" charset="-122"/>
                <a:ea typeface="微软雅黑" pitchFamily="34" charset="-122"/>
                <a:sym typeface="+mn-ea"/>
              </a:rPr>
              <a:t> 的每一个页表项，对于有效地页表项指向的结点，判断是否是非叶结点</a:t>
            </a:r>
            <a:r>
              <a:rPr lang="zh-CN" sz="1800" dirty="0">
                <a:latin typeface="微软雅黑" pitchFamily="34" charset="-122"/>
                <a:ea typeface="微软雅黑" pitchFamily="34" charset="-122"/>
                <a:sym typeface="+mn-ea"/>
              </a:rPr>
              <a:t>：</a:t>
            </a:r>
            <a:r>
              <a:rPr sz="1800" dirty="0">
                <a:latin typeface="微软雅黑" pitchFamily="34" charset="-122"/>
                <a:ea typeface="微软雅黑" pitchFamily="34" charset="-122"/>
                <a:sym typeface="+mn-ea"/>
              </a:rPr>
              <a:t>如果是非叶结点，对它递归地调用freewalk()</a:t>
            </a:r>
            <a:r>
              <a:rPr lang="zh-CN" sz="1800" dirty="0">
                <a:latin typeface="微软雅黑" pitchFamily="34" charset="-122"/>
                <a:ea typeface="微软雅黑" pitchFamily="34" charset="-122"/>
                <a:sym typeface="+mn-ea"/>
              </a:rPr>
              <a:t>；如果不是非叶结点，直接</a:t>
            </a:r>
            <a:r>
              <a:rPr lang="en-US" altLang="zh-CN" sz="1800" dirty="0">
                <a:latin typeface="微软雅黑" pitchFamily="34" charset="-122"/>
                <a:ea typeface="微软雅黑" pitchFamily="34" charset="-122"/>
                <a:sym typeface="+mn-ea"/>
              </a:rPr>
              <a:t> panic</a:t>
            </a:r>
            <a:r>
              <a:rPr lang="zh-CN" altLang="en-US" sz="1800" dirty="0">
                <a:latin typeface="微软雅黑" pitchFamily="34" charset="-122"/>
                <a:ea typeface="微软雅黑" pitchFamily="34" charset="-122"/>
                <a:sym typeface="+mn-ea"/>
              </a:rPr>
              <a:t>。</a:t>
            </a:r>
            <a:endParaRPr sz="1800" dirty="0">
              <a:latin typeface="微软雅黑" pitchFamily="34" charset="-122"/>
              <a:ea typeface="微软雅黑" pitchFamily="34" charset="-122"/>
              <a:sym typeface="+mn-ea"/>
            </a:endParaRPr>
          </a:p>
          <a:p>
            <a:pPr indent="457200"/>
            <a:r>
              <a:rPr sz="1800" dirty="0">
                <a:latin typeface="微软雅黑" pitchFamily="34" charset="-122"/>
                <a:ea typeface="微软雅黑" pitchFamily="34" charset="-122"/>
                <a:sym typeface="+mn-ea"/>
              </a:rPr>
              <a:t>最后 freewalk() 将pagetable 这一页释放（使用 kfree() 函数）。</a:t>
            </a:r>
            <a:endParaRPr sz="1800" dirty="0">
              <a:latin typeface="微软雅黑" pitchFamily="34" charset="-122"/>
              <a:ea typeface="微软雅黑" pitchFamily="34" charset="-122"/>
              <a:sym typeface="+mn-ea"/>
            </a:endParaRPr>
          </a:p>
        </p:txBody>
      </p:sp>
    </p:spTree>
  </p:cSld>
  <p:clrMapOvr>
    <a:masterClrMapping/>
  </p:clrMapOvr>
  <p:transition>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765" y="670560"/>
            <a:ext cx="8115935" cy="808990"/>
          </a:xfrm>
          <a:prstGeom prst="rect">
            <a:avLst/>
          </a:prstGeom>
          <a:noFill/>
        </p:spPr>
        <p:txBody>
          <a:bodyPr wrap="square" lIns="91436" tIns="45719" rIns="91436" bIns="45719">
            <a:spAutoFit/>
          </a:bodyPr>
          <a:lstStyle/>
          <a:p>
            <a:pPr defTabSz="1218565">
              <a:lnSpc>
                <a:spcPct val="130000"/>
              </a:lnSpc>
              <a:defRPr/>
            </a:pPr>
            <a:r>
              <a:rPr lang="zh-CN" altLang="en-US" sz="1800" kern="0" dirty="0">
                <a:solidFill>
                  <a:srgbClr val="757170"/>
                </a:solidFill>
                <a:latin typeface="微软雅黑" pitchFamily="34" charset="-122"/>
                <a:ea typeface="微软雅黑" pitchFamily="34" charset="-122"/>
              </a:rPr>
              <a:t>freewalk() 函数的具体流程是什么？</a:t>
            </a:r>
            <a:endParaRPr lang="zh-CN" altLang="en-US" sz="1800" kern="0" dirty="0">
              <a:solidFill>
                <a:srgbClr val="757170"/>
              </a:solidFill>
              <a:latin typeface="微软雅黑" pitchFamily="34" charset="-122"/>
              <a:ea typeface="微软雅黑" pitchFamily="34" charset="-122"/>
            </a:endParaRPr>
          </a:p>
          <a:p>
            <a:pPr defTabSz="1218565">
              <a:lnSpc>
                <a:spcPct val="130000"/>
              </a:lnSpc>
              <a:defRPr/>
            </a:pPr>
            <a:r>
              <a:rPr lang="zh-CN" altLang="en-US" sz="1800" kern="0" dirty="0">
                <a:solidFill>
                  <a:srgbClr val="757170"/>
                </a:solidFill>
                <a:latin typeface="微软雅黑" pitchFamily="34" charset="-122"/>
                <a:ea typeface="微软雅黑" pitchFamily="34" charset="-122"/>
              </a:rPr>
              <a:t>(pte &amp; PTE_V) &amp;&amp; (pte &amp; (PTE_R|PTE_W|PTE_X)) == 0 判断的作用是什么？</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问题六</a:t>
            </a:r>
            <a:endParaRPr lang="en-US" altLang="zh-CN"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408305" y="1700530"/>
            <a:ext cx="6393815" cy="2306955"/>
          </a:xfrm>
          <a:prstGeom prst="rect">
            <a:avLst/>
          </a:prstGeom>
          <a:noFill/>
        </p:spPr>
        <p:txBody>
          <a:bodyPr wrap="square">
            <a:spAutoFit/>
          </a:bodyPr>
          <a:lstStyle/>
          <a:p>
            <a:r>
              <a:rPr sz="1800" b="1" dirty="0">
                <a:latin typeface="微软雅黑" pitchFamily="34" charset="-122"/>
                <a:ea typeface="微软雅黑" pitchFamily="34" charset="-122"/>
                <a:sym typeface="+mn-ea"/>
              </a:rPr>
              <a:t>(pte &amp; PTE_V) &amp;&amp; (pte &amp;(PTE_R|PTE_W|PTE_X)) ==</a:t>
            </a:r>
            <a:r>
              <a:rPr lang="en-US" sz="1800" b="1" dirty="0">
                <a:latin typeface="微软雅黑" pitchFamily="34" charset="-122"/>
                <a:ea typeface="微软雅黑" pitchFamily="34" charset="-122"/>
                <a:sym typeface="+mn-ea"/>
              </a:rPr>
              <a:t> </a:t>
            </a:r>
            <a:r>
              <a:rPr sz="1800" b="1" dirty="0">
                <a:latin typeface="微软雅黑" pitchFamily="34" charset="-122"/>
                <a:ea typeface="微软雅黑" pitchFamily="34" charset="-122"/>
                <a:sym typeface="+mn-ea"/>
              </a:rPr>
              <a:t>0 判断的作用：</a:t>
            </a:r>
            <a:endParaRPr sz="1800" b="1" dirty="0">
              <a:latin typeface="微软雅黑" pitchFamily="34" charset="-122"/>
              <a:ea typeface="微软雅黑" pitchFamily="34" charset="-122"/>
              <a:sym typeface="+mn-ea"/>
            </a:endParaRPr>
          </a:p>
          <a:p>
            <a:endParaRPr sz="1800" b="1" dirty="0">
              <a:latin typeface="微软雅黑" pitchFamily="34" charset="-122"/>
              <a:ea typeface="微软雅黑" pitchFamily="34" charset="-122"/>
              <a:sym typeface="+mn-ea"/>
            </a:endParaRPr>
          </a:p>
          <a:p>
            <a:pPr indent="457200"/>
            <a:r>
              <a:rPr sz="1800" dirty="0">
                <a:latin typeface="微软雅黑" pitchFamily="34" charset="-122"/>
                <a:ea typeface="微软雅黑" pitchFamily="34" charset="-122"/>
                <a:sym typeface="+mn-ea"/>
              </a:rPr>
              <a:t>判断页目录 pagetable 的页表项 pte </a:t>
            </a:r>
            <a:r>
              <a:rPr sz="1800" b="1" dirty="0">
                <a:latin typeface="微软雅黑" pitchFamily="34" charset="-122"/>
                <a:ea typeface="微软雅黑" pitchFamily="34" charset="-122"/>
                <a:sym typeface="+mn-ea"/>
              </a:rPr>
              <a:t>是否有效</a:t>
            </a:r>
            <a:r>
              <a:rPr sz="1800" dirty="0">
                <a:latin typeface="微软雅黑" pitchFamily="34" charset="-122"/>
                <a:ea typeface="微软雅黑" pitchFamily="34" charset="-122"/>
                <a:sym typeface="+mn-ea"/>
              </a:rPr>
              <a:t>，以及它对应的页</a:t>
            </a:r>
            <a:r>
              <a:rPr sz="1800" b="1" dirty="0">
                <a:latin typeface="微软雅黑" pitchFamily="34" charset="-122"/>
                <a:ea typeface="微软雅黑" pitchFamily="34" charset="-122"/>
                <a:sym typeface="+mn-ea"/>
              </a:rPr>
              <a:t>是否是非叶结点</a:t>
            </a:r>
            <a:r>
              <a:rPr sz="1800" dirty="0">
                <a:latin typeface="微软雅黑" pitchFamily="34" charset="-122"/>
                <a:ea typeface="微软雅黑" pitchFamily="34" charset="-122"/>
                <a:sym typeface="+mn-ea"/>
              </a:rPr>
              <a:t>。</a:t>
            </a:r>
            <a:endParaRPr sz="1800" dirty="0">
              <a:latin typeface="微软雅黑" pitchFamily="34" charset="-122"/>
              <a:ea typeface="微软雅黑" pitchFamily="34" charset="-122"/>
              <a:sym typeface="+mn-ea"/>
            </a:endParaRPr>
          </a:p>
          <a:p>
            <a:endParaRPr sz="1800" b="1" dirty="0">
              <a:latin typeface="微软雅黑" pitchFamily="34" charset="-122"/>
              <a:ea typeface="微软雅黑" pitchFamily="34" charset="-122"/>
              <a:sym typeface="+mn-ea"/>
            </a:endParaRPr>
          </a:p>
          <a:p>
            <a:pPr indent="457200"/>
            <a:r>
              <a:rPr sz="1800" dirty="0">
                <a:latin typeface="微软雅黑" pitchFamily="34" charset="-122"/>
                <a:ea typeface="微软雅黑" pitchFamily="34" charset="-122"/>
                <a:sym typeface="+mn-ea"/>
              </a:rPr>
              <a:t>如果pte 有效，但是它对应的页是叶结点，则会触发 panic，说明当前页表中还存在叶节点没有删除干净。</a:t>
            </a:r>
            <a:endParaRPr sz="1800" dirty="0">
              <a:latin typeface="微软雅黑" pitchFamily="34" charset="-122"/>
              <a:ea typeface="微软雅黑" pitchFamily="34" charset="-122"/>
              <a:sym typeface="+mn-ea"/>
            </a:endParaRPr>
          </a:p>
        </p:txBody>
      </p:sp>
      <p:pic>
        <p:nvPicPr>
          <p:cNvPr id="2" name="图片 1"/>
          <p:cNvPicPr>
            <a:picLocks noChangeAspect="1"/>
          </p:cNvPicPr>
          <p:nvPr>
            <p:custDataLst>
              <p:tags r:id="rId2"/>
            </p:custDataLst>
          </p:nvPr>
        </p:nvPicPr>
        <p:blipFill>
          <a:blip r:embed="rId3"/>
          <a:stretch>
            <a:fillRect/>
          </a:stretch>
        </p:blipFill>
        <p:spPr>
          <a:xfrm>
            <a:off x="6816725" y="1772920"/>
            <a:ext cx="5149850" cy="3578225"/>
          </a:xfrm>
          <a:prstGeom prst="rect">
            <a:avLst/>
          </a:prstGeom>
        </p:spPr>
      </p:pic>
      <p:pic>
        <p:nvPicPr>
          <p:cNvPr id="3" name="图片 2"/>
          <p:cNvPicPr>
            <a:picLocks noChangeAspect="1"/>
          </p:cNvPicPr>
          <p:nvPr>
            <p:custDataLst>
              <p:tags r:id="rId4"/>
            </p:custDataLst>
          </p:nvPr>
        </p:nvPicPr>
        <p:blipFill>
          <a:blip r:embed="rId5"/>
          <a:stretch>
            <a:fillRect/>
          </a:stretch>
        </p:blipFill>
        <p:spPr>
          <a:xfrm>
            <a:off x="480060" y="4263390"/>
            <a:ext cx="3260090" cy="2164715"/>
          </a:xfrm>
          <a:prstGeom prst="rect">
            <a:avLst/>
          </a:prstGeom>
        </p:spPr>
      </p:pic>
    </p:spTree>
  </p:cSld>
  <p:clrMapOvr>
    <a:masterClrMapping/>
  </p:clrMapOvr>
  <p:transition>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00375" y="690245"/>
            <a:ext cx="8115935" cy="449580"/>
          </a:xfrm>
          <a:prstGeom prst="rect">
            <a:avLst/>
          </a:prstGeom>
          <a:noFill/>
        </p:spPr>
        <p:txBody>
          <a:bodyPr wrap="square" lIns="91436" tIns="45719" rIns="91436" bIns="45719">
            <a:spAutoFit/>
          </a:bodyPr>
          <a:lstStyle/>
          <a:p>
            <a:pPr defTabSz="1218565">
              <a:lnSpc>
                <a:spcPct val="130000"/>
              </a:lnSpc>
              <a:defRPr/>
            </a:pPr>
            <a:r>
              <a:rPr lang="zh-CN" altLang="en-US" sz="1800" kern="0" dirty="0">
                <a:solidFill>
                  <a:srgbClr val="757170"/>
                </a:solidFill>
                <a:latin typeface="微软雅黑" pitchFamily="34" charset="-122"/>
                <a:ea typeface="微软雅黑" pitchFamily="34" charset="-122"/>
              </a:rPr>
              <a:t>Linux 中虚拟地址是如何布局的？</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进阶题</a:t>
            </a:r>
            <a:r>
              <a:rPr lang="zh-CN" altLang="en-US" sz="2800" b="1" kern="0" dirty="0">
                <a:solidFill>
                  <a:schemeClr val="bg1"/>
                </a:solidFill>
                <a:latin typeface="微软雅黑" pitchFamily="34" charset="-122"/>
                <a:ea typeface="微软雅黑" pitchFamily="34" charset="-122"/>
              </a:rPr>
              <a:t>一</a:t>
            </a:r>
            <a:endParaRPr lang="zh-CN" altLang="en-US"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387350" y="1701165"/>
            <a:ext cx="5614670" cy="398780"/>
          </a:xfrm>
          <a:prstGeom prst="rect">
            <a:avLst/>
          </a:prstGeom>
          <a:noFill/>
        </p:spPr>
        <p:txBody>
          <a:bodyPr wrap="square">
            <a:spAutoFit/>
          </a:bodyPr>
          <a:lstStyle/>
          <a:p>
            <a:r>
              <a:rPr lang="zh-CN" sz="2000" dirty="0">
                <a:latin typeface="微软雅黑" pitchFamily="34" charset="-122"/>
                <a:ea typeface="微软雅黑" pitchFamily="34" charset="-122"/>
                <a:sym typeface="+mn-ea"/>
              </a:rPr>
              <a:t>以</a:t>
            </a:r>
            <a:r>
              <a:rPr lang="en-US" altLang="zh-CN" sz="2000" dirty="0">
                <a:latin typeface="微软雅黑" pitchFamily="34" charset="-122"/>
                <a:ea typeface="微软雅黑" pitchFamily="34" charset="-122"/>
                <a:sym typeface="+mn-ea"/>
              </a:rPr>
              <a:t>x86-32</a:t>
            </a:r>
            <a:r>
              <a:rPr lang="zh-CN" altLang="en-US" sz="2000" dirty="0">
                <a:latin typeface="微软雅黑" pitchFamily="34" charset="-122"/>
                <a:ea typeface="微软雅黑" pitchFamily="34" charset="-122"/>
                <a:sym typeface="+mn-ea"/>
              </a:rPr>
              <a:t>位虚拟地址空间为例进行说明</a:t>
            </a:r>
            <a:endParaRPr lang="zh-CN" altLang="en-US" sz="2000" dirty="0">
              <a:latin typeface="微软雅黑" pitchFamily="34" charset="-122"/>
              <a:ea typeface="微软雅黑" pitchFamily="34" charset="-122"/>
              <a:sym typeface="+mn-ea"/>
            </a:endParaRPr>
          </a:p>
        </p:txBody>
      </p:sp>
      <p:pic>
        <p:nvPicPr>
          <p:cNvPr id="6" name="图片 5" descr="截屏2023-12-02 09.09.00"/>
          <p:cNvPicPr>
            <a:picLocks noChangeAspect="1"/>
          </p:cNvPicPr>
          <p:nvPr/>
        </p:nvPicPr>
        <p:blipFill>
          <a:blip r:embed="rId2"/>
          <a:stretch>
            <a:fillRect/>
          </a:stretch>
        </p:blipFill>
        <p:spPr>
          <a:xfrm>
            <a:off x="6889750" y="1268730"/>
            <a:ext cx="4525010" cy="5614670"/>
          </a:xfrm>
          <a:prstGeom prst="rect">
            <a:avLst/>
          </a:prstGeom>
        </p:spPr>
      </p:pic>
      <p:sp>
        <p:nvSpPr>
          <p:cNvPr id="7" name="文本框 6"/>
          <p:cNvSpPr txBox="1"/>
          <p:nvPr/>
        </p:nvSpPr>
        <p:spPr>
          <a:xfrm>
            <a:off x="387350" y="2204720"/>
            <a:ext cx="6169025" cy="368300"/>
          </a:xfrm>
          <a:prstGeom prst="rect">
            <a:avLst/>
          </a:prstGeom>
          <a:noFill/>
        </p:spPr>
        <p:txBody>
          <a:bodyPr wrap="square" rtlCol="0">
            <a:spAutoFit/>
          </a:bodyPr>
          <a:p>
            <a:r>
              <a:rPr sz="1800" dirty="0">
                <a:latin typeface="微软雅黑" pitchFamily="34" charset="-122"/>
                <a:ea typeface="微软雅黑" pitchFamily="34" charset="-122"/>
              </a:rPr>
              <a:t>4G虚拟地址空间分为 3G用户态 空间和 1G内核态 空间。</a:t>
            </a:r>
            <a:endParaRPr sz="1800" dirty="0">
              <a:latin typeface="微软雅黑" pitchFamily="34" charset="-122"/>
              <a:ea typeface="微软雅黑" pitchFamily="34" charset="-122"/>
            </a:endParaRPr>
          </a:p>
        </p:txBody>
      </p:sp>
      <p:sp>
        <p:nvSpPr>
          <p:cNvPr id="9" name="文本框 8"/>
          <p:cNvSpPr txBox="1"/>
          <p:nvPr/>
        </p:nvSpPr>
        <p:spPr>
          <a:xfrm>
            <a:off x="408305" y="2564765"/>
            <a:ext cx="6169025" cy="4461510"/>
          </a:xfrm>
          <a:prstGeom prst="rect">
            <a:avLst/>
          </a:prstGeom>
          <a:noFill/>
        </p:spPr>
        <p:txBody>
          <a:bodyPr wrap="square" rtlCol="0">
            <a:spAutoFit/>
          </a:bodyPr>
          <a:p>
            <a:r>
              <a:rPr lang="zh-CN" altLang="en-US" sz="1800" b="1">
                <a:latin typeface="微软雅黑" pitchFamily="34" charset="-122"/>
                <a:ea typeface="微软雅黑" pitchFamily="34" charset="-122"/>
                <a:cs typeface="微软雅黑" pitchFamily="34" charset="-122"/>
              </a:rPr>
              <a:t>用户态</a:t>
            </a:r>
            <a:r>
              <a:rPr lang="zh-CN" altLang="en-US" sz="1800">
                <a:latin typeface="微软雅黑" pitchFamily="34" charset="-122"/>
                <a:ea typeface="微软雅黑" pitchFamily="34" charset="-122"/>
                <a:cs typeface="微软雅黑" pitchFamily="34" charset="-122"/>
              </a:rPr>
              <a:t>虚拟空间地址分布如右图所示：</a:t>
            </a:r>
            <a:endParaRPr lang="zh-CN" altLang="en-US" sz="18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保留区 - 0x08048000</a:t>
            </a:r>
            <a:endParaRPr lang="en-US" altLang="zh-CN" sz="1400">
              <a:latin typeface="微软雅黑" pitchFamily="34" charset="-122"/>
              <a:ea typeface="微软雅黑" pitchFamily="34" charset="-122"/>
              <a:cs typeface="微软雅黑" pitchFamily="34" charset="-122"/>
            </a:endParaRPr>
          </a:p>
          <a:p>
            <a:pPr indent="457200"/>
            <a:r>
              <a:rPr lang="en-US" altLang="zh-CN" sz="1400">
                <a:latin typeface="微软雅黑" pitchFamily="34" charset="-122"/>
                <a:ea typeface="微软雅黑" pitchFamily="34" charset="-122"/>
                <a:cs typeface="微软雅黑" pitchFamily="34" charset="-122"/>
              </a:rPr>
              <a:t>位于虚拟地址空间的最低部分，未赋予物理地址。任何对它的引用都是非法的，用于捕捉使用空指针和小整型值指针引用内存的异常情况</a:t>
            </a:r>
            <a:endParaRPr lang="en-US" altLang="zh-CN"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代码段 </a:t>
            </a:r>
            <a:endParaRPr lang="zh-CN" altLang="en-US"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数据段</a:t>
            </a:r>
            <a:r>
              <a:rPr lang="zh-CN" altLang="en-US" sz="1400">
                <a:latin typeface="微软雅黑" pitchFamily="34" charset="-122"/>
                <a:ea typeface="微软雅黑" pitchFamily="34" charset="-122"/>
                <a:cs typeface="微软雅黑" pitchFamily="34" charset="-122"/>
              </a:rPr>
              <a:t>和</a:t>
            </a:r>
            <a:r>
              <a:rPr lang="en-US" altLang="zh-CN" sz="1400">
                <a:latin typeface="微软雅黑" pitchFamily="34" charset="-122"/>
                <a:ea typeface="微软雅黑" pitchFamily="34" charset="-122"/>
                <a:cs typeface="微软雅黑" pitchFamily="34" charset="-122"/>
              </a:rPr>
              <a:t>BSS</a:t>
            </a:r>
            <a:r>
              <a:rPr lang="zh-CN" altLang="en-US" sz="1400">
                <a:latin typeface="微软雅黑" pitchFamily="34" charset="-122"/>
                <a:ea typeface="微软雅黑" pitchFamily="34" charset="-122"/>
                <a:cs typeface="微软雅黑" pitchFamily="34" charset="-122"/>
              </a:rPr>
              <a:t>段</a:t>
            </a:r>
            <a:endParaRPr lang="zh-CN" altLang="en-US"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Random </a:t>
            </a:r>
            <a:r>
              <a:rPr lang="en-US" altLang="zh-CN" sz="1400">
                <a:latin typeface="微软雅黑" pitchFamily="34" charset="-122"/>
                <a:ea typeface="微软雅黑" pitchFamily="34" charset="-122"/>
                <a:cs typeface="微软雅黑" pitchFamily="34" charset="-122"/>
              </a:rPr>
              <a:t>xx offset</a:t>
            </a:r>
            <a:endParaRPr lang="en-US" altLang="zh-CN" sz="1400">
              <a:latin typeface="微软雅黑" pitchFamily="34" charset="-122"/>
              <a:ea typeface="微软雅黑" pitchFamily="34" charset="-122"/>
              <a:cs typeface="微软雅黑" pitchFamily="34" charset="-122"/>
            </a:endParaRPr>
          </a:p>
          <a:p>
            <a:pPr indent="457200"/>
            <a:r>
              <a:rPr lang="zh-CN" altLang="en-US" sz="1400">
                <a:latin typeface="微软雅黑" pitchFamily="34" charset="-122"/>
                <a:ea typeface="微软雅黑" pitchFamily="34" charset="-122"/>
                <a:cs typeface="微软雅黑" pitchFamily="34" charset="-122"/>
              </a:rPr>
              <a:t>位于两个不同内存</a:t>
            </a:r>
            <a:r>
              <a:rPr lang="zh-CN" altLang="en-US" sz="1400">
                <a:latin typeface="微软雅黑" pitchFamily="34" charset="-122"/>
                <a:ea typeface="微软雅黑" pitchFamily="34" charset="-122"/>
                <a:cs typeface="微软雅黑" pitchFamily="34" charset="-122"/>
              </a:rPr>
              <a:t>段之间，用于地址对齐。</a:t>
            </a:r>
            <a:endParaRPr lang="zh-CN" altLang="en-US"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a:t>
            </a:r>
            <a:r>
              <a:rPr lang="zh-CN" altLang="en-US" sz="1400">
                <a:latin typeface="微软雅黑" pitchFamily="34" charset="-122"/>
                <a:ea typeface="微软雅黑" pitchFamily="34" charset="-122"/>
                <a:cs typeface="微软雅黑" pitchFamily="34" charset="-122"/>
              </a:rPr>
              <a:t>堆空间</a:t>
            </a:r>
            <a:endParaRPr lang="zh-CN" altLang="en-US" sz="1400">
              <a:latin typeface="微软雅黑" pitchFamily="34" charset="-122"/>
              <a:ea typeface="微软雅黑" pitchFamily="34" charset="-122"/>
              <a:cs typeface="微软雅黑" pitchFamily="34" charset="-122"/>
            </a:endParaRPr>
          </a:p>
          <a:p>
            <a:pPr indent="457200"/>
            <a:r>
              <a:rPr lang="zh-CN" altLang="en-US" sz="1400">
                <a:latin typeface="微软雅黑" pitchFamily="34" charset="-122"/>
                <a:ea typeface="微软雅黑" pitchFamily="34" charset="-122"/>
                <a:cs typeface="微软雅黑" pitchFamily="34" charset="-122"/>
              </a:rPr>
              <a:t>用于存放进程运行时动态分配的内存段，可动态扩张或缩减。</a:t>
            </a:r>
            <a:endParaRPr lang="zh-CN" altLang="en-US"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内存映射段(mmap</a:t>
            </a:r>
            <a:r>
              <a:rPr lang="zh-CN" altLang="en-US" sz="1400">
                <a:latin typeface="微软雅黑" pitchFamily="34" charset="-122"/>
                <a:ea typeface="微软雅黑" pitchFamily="34" charset="-122"/>
                <a:cs typeface="微软雅黑" pitchFamily="34" charset="-122"/>
              </a:rPr>
              <a:t>和动态库</a:t>
            </a:r>
            <a:r>
              <a:rPr lang="en-US" altLang="zh-CN" sz="1400">
                <a:latin typeface="微软雅黑" pitchFamily="34" charset="-122"/>
                <a:ea typeface="微软雅黑" pitchFamily="34" charset="-122"/>
                <a:cs typeface="微软雅黑" pitchFamily="34" charset="-122"/>
              </a:rPr>
              <a:t>)</a:t>
            </a:r>
            <a:endParaRPr lang="en-US" altLang="zh-CN" sz="1400">
              <a:latin typeface="微软雅黑" pitchFamily="34" charset="-122"/>
              <a:ea typeface="微软雅黑" pitchFamily="34" charset="-122"/>
              <a:cs typeface="微软雅黑" pitchFamily="34" charset="-122"/>
            </a:endParaRPr>
          </a:p>
          <a:p>
            <a:pPr indent="457200"/>
            <a:r>
              <a:rPr lang="en-US" altLang="zh-CN" sz="1400">
                <a:latin typeface="微软雅黑" pitchFamily="34" charset="-122"/>
                <a:ea typeface="微软雅黑" pitchFamily="34" charset="-122"/>
                <a:cs typeface="微软雅黑" pitchFamily="34" charset="-122"/>
              </a:rPr>
              <a:t>此处，内核将硬盘文件的内容直接映射到内存, 任何应用程序都可通过Linux的mmap()系统调用请求这种映射</a:t>
            </a:r>
            <a:r>
              <a:rPr lang="zh-CN" altLang="en-US" sz="1400">
                <a:latin typeface="微软雅黑" pitchFamily="34" charset="-122"/>
                <a:ea typeface="微软雅黑" pitchFamily="34" charset="-122"/>
                <a:cs typeface="微软雅黑" pitchFamily="34" charset="-122"/>
              </a:rPr>
              <a:t>。在此段中为进程提供方便高效的文件I/O方式，因此用于装载动态共享库、或通过malloc()请求一大块内存。</a:t>
            </a:r>
            <a:endParaRPr lang="zh-CN" altLang="en-US"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a:t>
            </a:r>
            <a:r>
              <a:rPr lang="zh-CN" altLang="en-US" sz="1400">
                <a:latin typeface="微软雅黑" pitchFamily="34" charset="-122"/>
                <a:ea typeface="微软雅黑" pitchFamily="34" charset="-122"/>
                <a:cs typeface="微软雅黑" pitchFamily="34" charset="-122"/>
              </a:rPr>
              <a:t>栈空间</a:t>
            </a:r>
            <a:endParaRPr lang="zh-CN" altLang="en-US"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ENV &amp;&amp; Cmd line args</a:t>
            </a:r>
            <a:endParaRPr lang="en-US" altLang="zh-CN" sz="1400">
              <a:latin typeface="微软雅黑" pitchFamily="34" charset="-122"/>
              <a:ea typeface="微软雅黑" pitchFamily="34" charset="-122"/>
              <a:cs typeface="微软雅黑" pitchFamily="34" charset="-122"/>
            </a:endParaRPr>
          </a:p>
          <a:p>
            <a:pPr indent="457200"/>
            <a:r>
              <a:rPr lang="zh-CN" altLang="en-US" sz="1400">
                <a:latin typeface="微软雅黑" pitchFamily="34" charset="-122"/>
                <a:ea typeface="微软雅黑" pitchFamily="34" charset="-122"/>
                <a:cs typeface="微软雅黑" pitchFamily="34" charset="-122"/>
              </a:rPr>
              <a:t>存储进程的环境变量和命令行参数。</a:t>
            </a:r>
            <a:endParaRPr lang="zh-CN" altLang="en-US" sz="1400">
              <a:latin typeface="微软雅黑" pitchFamily="34" charset="-122"/>
              <a:ea typeface="微软雅黑" pitchFamily="34" charset="-122"/>
              <a:cs typeface="微软雅黑" pitchFamily="34" charset="-122"/>
            </a:endParaRPr>
          </a:p>
          <a:p>
            <a:endParaRPr lang="zh-CN" altLang="en-US" sz="1400">
              <a:latin typeface="黑体" panose="02010609060101010101" charset="-122"/>
              <a:ea typeface="黑体" panose="02010609060101010101" charset="-122"/>
              <a:cs typeface="黑体" panose="02010609060101010101" charset="-122"/>
            </a:endParaRPr>
          </a:p>
          <a:p>
            <a:r>
              <a:rPr lang="en-US" altLang="zh-CN" sz="1400">
                <a:latin typeface="+mn-ea"/>
                <a:cs typeface="黑体" panose="02010609060101010101" charset="-122"/>
              </a:rPr>
              <a:t>       </a:t>
            </a:r>
            <a:endParaRPr lang="en-US" altLang="zh-CN" sz="1400">
              <a:latin typeface="+mn-ea"/>
              <a:cs typeface="黑体" panose="02010609060101010101" charset="-122"/>
            </a:endParaRPr>
          </a:p>
          <a:p>
            <a:endParaRPr lang="zh-CN" altLang="en-US" sz="1400">
              <a:latin typeface="+mn-ea"/>
              <a:cs typeface="黑体" panose="02010609060101010101" charset="-122"/>
            </a:endParaRPr>
          </a:p>
        </p:txBody>
      </p:sp>
    </p:spTree>
  </p:cSld>
  <p:clrMapOvr>
    <a:masterClrMapping/>
  </p:clrMapOvr>
  <p:transition>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2999740" y="690245"/>
            <a:ext cx="8115935" cy="449580"/>
          </a:xfrm>
          <a:prstGeom prst="rect">
            <a:avLst/>
          </a:prstGeom>
          <a:noFill/>
        </p:spPr>
        <p:txBody>
          <a:bodyPr wrap="square" lIns="91436" tIns="45719" rIns="91436" bIns="45719">
            <a:spAutoFit/>
          </a:bodyPr>
          <a:lstStyle/>
          <a:p>
            <a:pPr defTabSz="1218565">
              <a:lnSpc>
                <a:spcPct val="130000"/>
              </a:lnSpc>
              <a:defRPr/>
            </a:pPr>
            <a:r>
              <a:rPr lang="zh-CN" altLang="en-US" sz="1800" kern="0" dirty="0">
                <a:solidFill>
                  <a:srgbClr val="757170"/>
                </a:solidFill>
                <a:latin typeface="微软雅黑" pitchFamily="34" charset="-122"/>
                <a:ea typeface="微软雅黑" pitchFamily="34" charset="-122"/>
              </a:rPr>
              <a:t>Linux 中虚拟地址是如何布局的？</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进阶题</a:t>
            </a:r>
            <a:r>
              <a:rPr lang="zh-CN" altLang="en-US" sz="2800" b="1" kern="0" dirty="0">
                <a:solidFill>
                  <a:schemeClr val="bg1"/>
                </a:solidFill>
                <a:latin typeface="微软雅黑" pitchFamily="34" charset="-122"/>
                <a:ea typeface="微软雅黑" pitchFamily="34" charset="-122"/>
              </a:rPr>
              <a:t>一</a:t>
            </a:r>
            <a:endParaRPr lang="zh-CN" altLang="en-US"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387350" y="1701165"/>
            <a:ext cx="5614670" cy="398780"/>
          </a:xfrm>
          <a:prstGeom prst="rect">
            <a:avLst/>
          </a:prstGeom>
          <a:noFill/>
        </p:spPr>
        <p:txBody>
          <a:bodyPr wrap="square">
            <a:spAutoFit/>
          </a:bodyPr>
          <a:lstStyle/>
          <a:p>
            <a:r>
              <a:rPr lang="zh-CN" sz="2000" dirty="0">
                <a:latin typeface="微软雅黑" pitchFamily="34" charset="-122"/>
                <a:ea typeface="微软雅黑" pitchFamily="34" charset="-122"/>
                <a:sym typeface="+mn-ea"/>
              </a:rPr>
              <a:t>以</a:t>
            </a:r>
            <a:r>
              <a:rPr lang="en-US" altLang="zh-CN" sz="2000" dirty="0">
                <a:latin typeface="微软雅黑" pitchFamily="34" charset="-122"/>
                <a:ea typeface="微软雅黑" pitchFamily="34" charset="-122"/>
                <a:sym typeface="+mn-ea"/>
              </a:rPr>
              <a:t>x86-32</a:t>
            </a:r>
            <a:r>
              <a:rPr lang="zh-CN" altLang="en-US" sz="2000" dirty="0">
                <a:latin typeface="微软雅黑" pitchFamily="34" charset="-122"/>
                <a:ea typeface="微软雅黑" pitchFamily="34" charset="-122"/>
                <a:sym typeface="+mn-ea"/>
              </a:rPr>
              <a:t>位虚拟地址空间为例进行说明</a:t>
            </a:r>
            <a:endParaRPr lang="zh-CN" altLang="en-US" sz="2000" dirty="0">
              <a:latin typeface="微软雅黑" pitchFamily="34" charset="-122"/>
              <a:ea typeface="微软雅黑" pitchFamily="34" charset="-122"/>
              <a:sym typeface="+mn-ea"/>
            </a:endParaRPr>
          </a:p>
        </p:txBody>
      </p:sp>
      <p:sp>
        <p:nvSpPr>
          <p:cNvPr id="9" name="文本框 8"/>
          <p:cNvSpPr txBox="1"/>
          <p:nvPr/>
        </p:nvSpPr>
        <p:spPr>
          <a:xfrm>
            <a:off x="387350" y="2110105"/>
            <a:ext cx="6169025" cy="4523105"/>
          </a:xfrm>
          <a:prstGeom prst="rect">
            <a:avLst/>
          </a:prstGeom>
          <a:noFill/>
        </p:spPr>
        <p:txBody>
          <a:bodyPr wrap="square" rtlCol="0">
            <a:spAutoFit/>
          </a:bodyPr>
          <a:p>
            <a:r>
              <a:rPr lang="zh-CN" altLang="en-US" sz="1800" b="1">
                <a:latin typeface="微软雅黑" pitchFamily="34" charset="-122"/>
                <a:ea typeface="微软雅黑" pitchFamily="34" charset="-122"/>
                <a:cs typeface="微软雅黑" pitchFamily="34" charset="-122"/>
              </a:rPr>
              <a:t>内核态</a:t>
            </a:r>
            <a:r>
              <a:rPr lang="zh-CN" altLang="en-US" sz="1800">
                <a:latin typeface="微软雅黑" pitchFamily="34" charset="-122"/>
                <a:ea typeface="微软雅黑" pitchFamily="34" charset="-122"/>
                <a:cs typeface="微软雅黑" pitchFamily="34" charset="-122"/>
              </a:rPr>
              <a:t>虚拟空间地址分布如右图所示：</a:t>
            </a:r>
            <a:endParaRPr lang="zh-CN" altLang="en-US" sz="1800">
              <a:latin typeface="微软雅黑" pitchFamily="34" charset="-122"/>
              <a:ea typeface="微软雅黑" pitchFamily="34" charset="-122"/>
              <a:cs typeface="微软雅黑" pitchFamily="34" charset="-122"/>
            </a:endParaRPr>
          </a:p>
          <a:p>
            <a:r>
              <a:rPr lang="en-US" altLang="zh-CN" sz="1800">
                <a:latin typeface="微软雅黑" pitchFamily="34" charset="-122"/>
                <a:ea typeface="微软雅黑" pitchFamily="34" charset="-122"/>
                <a:cs typeface="微软雅黑" pitchFamily="34" charset="-122"/>
              </a:rPr>
              <a:t>· 直接映射区（896M）</a:t>
            </a:r>
            <a:endParaRPr lang="en-US" altLang="zh-CN" sz="1800">
              <a:latin typeface="微软雅黑" pitchFamily="34" charset="-122"/>
              <a:ea typeface="微软雅黑" pitchFamily="34" charset="-122"/>
              <a:cs typeface="微软雅黑" pitchFamily="34" charset="-122"/>
            </a:endParaRPr>
          </a:p>
          <a:p>
            <a:pPr indent="457200"/>
            <a:r>
              <a:rPr lang="en-US" altLang="zh-CN" sz="1800">
                <a:latin typeface="微软雅黑" pitchFamily="34" charset="-122"/>
                <a:ea typeface="微软雅黑" pitchFamily="34" charset="-122"/>
                <a:cs typeface="微软雅黑" pitchFamily="34" charset="-122"/>
              </a:rPr>
              <a:t>这一块空间是</a:t>
            </a:r>
            <a:r>
              <a:rPr lang="zh-CN" altLang="en-US" sz="1800">
                <a:latin typeface="微软雅黑" pitchFamily="34" charset="-122"/>
                <a:ea typeface="微软雅黑" pitchFamily="34" charset="-122"/>
                <a:cs typeface="微软雅黑" pitchFamily="34" charset="-122"/>
              </a:rPr>
              <a:t>在虚拟和物理地址上都是</a:t>
            </a:r>
            <a:r>
              <a:rPr lang="en-US" altLang="zh-CN" sz="1800">
                <a:latin typeface="微软雅黑" pitchFamily="34" charset="-122"/>
                <a:ea typeface="微软雅黑" pitchFamily="34" charset="-122"/>
                <a:cs typeface="微软雅黑" pitchFamily="34" charset="-122"/>
              </a:rPr>
              <a:t>连续的，</a:t>
            </a:r>
            <a:r>
              <a:rPr lang="zh-CN" altLang="en-US" sz="1800">
                <a:latin typeface="微软雅黑" pitchFamily="34" charset="-122"/>
                <a:ea typeface="微软雅黑" pitchFamily="34" charset="-122"/>
                <a:cs typeface="微软雅黑" pitchFamily="34" charset="-122"/>
              </a:rPr>
              <a:t>虚拟内存</a:t>
            </a:r>
            <a:r>
              <a:rPr lang="en-US" altLang="zh-CN" sz="1800">
                <a:latin typeface="微软雅黑" pitchFamily="34" charset="-122"/>
                <a:ea typeface="微软雅黑" pitchFamily="34" charset="-122"/>
                <a:cs typeface="微软雅黑" pitchFamily="34" charset="-122"/>
              </a:rPr>
              <a:t>和物理内存是非常简单的映射关系</a:t>
            </a:r>
            <a:r>
              <a:rPr lang="zh-CN" altLang="en-US" sz="1800">
                <a:latin typeface="微软雅黑" pitchFamily="34" charset="-122"/>
                <a:ea typeface="微软雅黑" pitchFamily="34" charset="-122"/>
                <a:cs typeface="微软雅黑" pitchFamily="34" charset="-122"/>
              </a:rPr>
              <a:t>，虚拟内存地址减去 3G，就得到物理内存的位置。这一段地址包含内核代码段、内核的数据段、BSS 等。</a:t>
            </a:r>
            <a:endParaRPr lang="zh-CN" altLang="en-US" sz="1800">
              <a:latin typeface="微软雅黑" pitchFamily="34" charset="-122"/>
              <a:ea typeface="微软雅黑" pitchFamily="34" charset="-122"/>
              <a:cs typeface="微软雅黑" pitchFamily="34" charset="-122"/>
            </a:endParaRPr>
          </a:p>
          <a:p>
            <a:r>
              <a:rPr lang="en-US" altLang="zh-CN" sz="1800">
                <a:latin typeface="微软雅黑" pitchFamily="34" charset="-122"/>
                <a:ea typeface="微软雅黑" pitchFamily="34" charset="-122"/>
                <a:cs typeface="微软雅黑" pitchFamily="34" charset="-122"/>
              </a:rPr>
              <a:t>· </a:t>
            </a:r>
            <a:r>
              <a:rPr lang="zh-CN" altLang="en-US" sz="1800">
                <a:latin typeface="微软雅黑" pitchFamily="34" charset="-122"/>
                <a:ea typeface="微软雅黑" pitchFamily="34" charset="-122"/>
                <a:cs typeface="微软雅黑" pitchFamily="34" charset="-122"/>
              </a:rPr>
              <a:t>空洞（</a:t>
            </a:r>
            <a:r>
              <a:rPr lang="en-US" altLang="zh-CN" sz="1800">
                <a:latin typeface="微软雅黑" pitchFamily="34" charset="-122"/>
                <a:ea typeface="微软雅黑" pitchFamily="34" charset="-122"/>
                <a:cs typeface="微软雅黑" pitchFamily="34" charset="-122"/>
              </a:rPr>
              <a:t>VMALLOC_OFFSET</a:t>
            </a:r>
            <a:r>
              <a:rPr lang="zh-CN" altLang="en-US" sz="1800">
                <a:latin typeface="微软雅黑" pitchFamily="34" charset="-122"/>
                <a:ea typeface="微软雅黑" pitchFamily="34" charset="-122"/>
                <a:cs typeface="微软雅黑" pitchFamily="34" charset="-122"/>
              </a:rPr>
              <a:t>）</a:t>
            </a:r>
            <a:endParaRPr lang="zh-CN" altLang="en-US" sz="1800">
              <a:latin typeface="微软雅黑" pitchFamily="34" charset="-122"/>
              <a:ea typeface="微软雅黑" pitchFamily="34" charset="-122"/>
              <a:cs typeface="微软雅黑" pitchFamily="34" charset="-122"/>
            </a:endParaRPr>
          </a:p>
          <a:p>
            <a:pPr indent="457200"/>
            <a:r>
              <a:rPr lang="en-US" altLang="zh-CN" sz="1800">
                <a:latin typeface="微软雅黑" pitchFamily="34" charset="-122"/>
                <a:ea typeface="微软雅黑" pitchFamily="34" charset="-122"/>
                <a:cs typeface="微软雅黑" pitchFamily="34" charset="-122"/>
              </a:rPr>
              <a:t>防止访问越界, 用作针对任何内核故障的保护措施。</a:t>
            </a:r>
            <a:endParaRPr lang="zh-CN" altLang="en-US" sz="1800">
              <a:latin typeface="微软雅黑" pitchFamily="34" charset="-122"/>
              <a:ea typeface="微软雅黑" pitchFamily="34" charset="-122"/>
              <a:cs typeface="微软雅黑" pitchFamily="34" charset="-122"/>
            </a:endParaRPr>
          </a:p>
          <a:p>
            <a:r>
              <a:rPr lang="en-US" altLang="zh-CN" sz="1800">
                <a:latin typeface="微软雅黑" pitchFamily="34" charset="-122"/>
                <a:ea typeface="微软雅黑" pitchFamily="34" charset="-122"/>
                <a:cs typeface="微软雅黑" pitchFamily="34" charset="-122"/>
              </a:rPr>
              <a:t>·  </a:t>
            </a:r>
            <a:r>
              <a:rPr lang="en-US" sz="1800">
                <a:latin typeface="微软雅黑" pitchFamily="34" charset="-122"/>
                <a:ea typeface="微软雅黑" pitchFamily="34" charset="-122"/>
                <a:cs typeface="微软雅黑" pitchFamily="34" charset="-122"/>
              </a:rPr>
              <a:t>vmalloc</a:t>
            </a:r>
            <a:endParaRPr lang="en-US" sz="1800">
              <a:latin typeface="微软雅黑" pitchFamily="34" charset="-122"/>
              <a:ea typeface="微软雅黑" pitchFamily="34" charset="-122"/>
              <a:cs typeface="微软雅黑" pitchFamily="34" charset="-122"/>
            </a:endParaRPr>
          </a:p>
          <a:p>
            <a:pPr indent="457200"/>
            <a:r>
              <a:rPr lang="en-US" altLang="zh-CN" sz="1800">
                <a:latin typeface="微软雅黑" pitchFamily="34" charset="-122"/>
                <a:ea typeface="微软雅黑" pitchFamily="34" charset="-122"/>
                <a:cs typeface="微软雅黑" pitchFamily="34" charset="-122"/>
              </a:rPr>
              <a:t>虚拟内存中连续、但物理内存中不连续的内存区。</a:t>
            </a:r>
            <a:r>
              <a:rPr lang="zh-CN" altLang="en-US" sz="1800">
                <a:latin typeface="微软雅黑" pitchFamily="34" charset="-122"/>
                <a:ea typeface="微软雅黑" pitchFamily="34" charset="-122"/>
                <a:cs typeface="微软雅黑" pitchFamily="34" charset="-122"/>
              </a:rPr>
              <a:t>用于内核申请页级别的大块内存，可以访问到</a:t>
            </a:r>
            <a:r>
              <a:rPr lang="en-US" altLang="zh-CN" sz="1800">
                <a:latin typeface="微软雅黑" pitchFamily="34" charset="-122"/>
                <a:ea typeface="微软雅黑" pitchFamily="34" charset="-122"/>
                <a:cs typeface="微软雅黑" pitchFamily="34" charset="-122"/>
              </a:rPr>
              <a:t>896M</a:t>
            </a:r>
            <a:r>
              <a:rPr lang="zh-CN" altLang="en-US" sz="1800">
                <a:latin typeface="微软雅黑" pitchFamily="34" charset="-122"/>
                <a:ea typeface="微软雅黑" pitchFamily="34" charset="-122"/>
                <a:cs typeface="微软雅黑" pitchFamily="34" charset="-122"/>
              </a:rPr>
              <a:t>直接映射区之外的内存。</a:t>
            </a:r>
            <a:endParaRPr lang="zh-CN" altLang="en-US" sz="1800">
              <a:latin typeface="微软雅黑" pitchFamily="34" charset="-122"/>
              <a:ea typeface="微软雅黑" pitchFamily="34" charset="-122"/>
              <a:cs typeface="微软雅黑" pitchFamily="34" charset="-122"/>
            </a:endParaRPr>
          </a:p>
          <a:p>
            <a:r>
              <a:rPr lang="en-US" altLang="zh-CN" sz="1800">
                <a:latin typeface="微软雅黑" pitchFamily="34" charset="-122"/>
                <a:ea typeface="微软雅黑" pitchFamily="34" charset="-122"/>
                <a:cs typeface="微软雅黑" pitchFamily="34" charset="-122"/>
              </a:rPr>
              <a:t>· kmap-</a:t>
            </a:r>
            <a:r>
              <a:rPr lang="zh-CN" altLang="en-US" sz="1800">
                <a:latin typeface="微软雅黑" pitchFamily="34" charset="-122"/>
                <a:ea typeface="微软雅黑" pitchFamily="34" charset="-122"/>
                <a:cs typeface="微软雅黑" pitchFamily="34" charset="-122"/>
              </a:rPr>
              <a:t>持久映射（仅在</a:t>
            </a:r>
            <a:r>
              <a:rPr lang="en-US" altLang="zh-CN" sz="1800">
                <a:latin typeface="微软雅黑" pitchFamily="34" charset="-122"/>
                <a:ea typeface="微软雅黑" pitchFamily="34" charset="-122"/>
                <a:cs typeface="微软雅黑" pitchFamily="34" charset="-122"/>
              </a:rPr>
              <a:t>32</a:t>
            </a:r>
            <a:r>
              <a:rPr lang="zh-CN" altLang="en-US" sz="1800">
                <a:latin typeface="微软雅黑" pitchFamily="34" charset="-122"/>
                <a:ea typeface="微软雅黑" pitchFamily="34" charset="-122"/>
                <a:cs typeface="微软雅黑" pitchFamily="34" charset="-122"/>
              </a:rPr>
              <a:t>位结构中有）</a:t>
            </a:r>
            <a:endParaRPr lang="en-US" altLang="zh-CN" sz="1800">
              <a:latin typeface="微软雅黑" pitchFamily="34" charset="-122"/>
              <a:ea typeface="微软雅黑" pitchFamily="34" charset="-122"/>
              <a:cs typeface="微软雅黑" pitchFamily="34" charset="-122"/>
            </a:endParaRPr>
          </a:p>
          <a:p>
            <a:r>
              <a:rPr lang="en-US" altLang="zh-CN" sz="1800">
                <a:latin typeface="微软雅黑" pitchFamily="34" charset="-122"/>
                <a:ea typeface="微软雅黑" pitchFamily="34" charset="-122"/>
                <a:cs typeface="微软雅黑" pitchFamily="34" charset="-122"/>
              </a:rPr>
              <a:t>· </a:t>
            </a:r>
            <a:r>
              <a:rPr lang="zh-CN" altLang="en-US" sz="1800">
                <a:latin typeface="微软雅黑" pitchFamily="34" charset="-122"/>
                <a:ea typeface="微软雅黑" pitchFamily="34" charset="-122"/>
                <a:cs typeface="微软雅黑" pitchFamily="34" charset="-122"/>
              </a:rPr>
              <a:t>固定映射</a:t>
            </a:r>
            <a:endParaRPr lang="zh-CN" altLang="en-US" sz="1800">
              <a:latin typeface="微软雅黑" pitchFamily="34" charset="-122"/>
              <a:ea typeface="微软雅黑" pitchFamily="34" charset="-122"/>
              <a:cs typeface="微软雅黑" pitchFamily="34" charset="-122"/>
            </a:endParaRPr>
          </a:p>
          <a:p>
            <a:r>
              <a:rPr lang="en-US" altLang="zh-CN" sz="1800">
                <a:latin typeface="微软雅黑" pitchFamily="34" charset="-122"/>
                <a:ea typeface="微软雅黑" pitchFamily="34" charset="-122"/>
                <a:cs typeface="微软雅黑" pitchFamily="34" charset="-122"/>
              </a:rPr>
              <a:t>       </a:t>
            </a:r>
            <a:endParaRPr lang="en-US" altLang="zh-CN" sz="1800">
              <a:latin typeface="微软雅黑" pitchFamily="34" charset="-122"/>
              <a:ea typeface="微软雅黑" pitchFamily="34" charset="-122"/>
              <a:cs typeface="微软雅黑" pitchFamily="34" charset="-122"/>
            </a:endParaRPr>
          </a:p>
          <a:p>
            <a:endParaRPr lang="zh-CN" altLang="en-US" sz="1800">
              <a:latin typeface="微软雅黑" pitchFamily="34" charset="-122"/>
              <a:ea typeface="微软雅黑" pitchFamily="34" charset="-122"/>
              <a:cs typeface="微软雅黑" pitchFamily="34" charset="-122"/>
            </a:endParaRPr>
          </a:p>
        </p:txBody>
      </p:sp>
      <p:pic>
        <p:nvPicPr>
          <p:cNvPr id="2" name="图片 1" descr="截屏2023-12-02 09.30.27"/>
          <p:cNvPicPr>
            <a:picLocks noChangeAspect="1"/>
          </p:cNvPicPr>
          <p:nvPr/>
        </p:nvPicPr>
        <p:blipFill>
          <a:blip r:embed="rId2"/>
          <a:stretch>
            <a:fillRect/>
          </a:stretch>
        </p:blipFill>
        <p:spPr>
          <a:xfrm>
            <a:off x="6960235" y="404495"/>
            <a:ext cx="4881880" cy="4683760"/>
          </a:xfrm>
          <a:prstGeom prst="rect">
            <a:avLst/>
          </a:prstGeom>
        </p:spPr>
      </p:pic>
      <p:pic>
        <p:nvPicPr>
          <p:cNvPr id="3" name="图片 2" descr="截屏2023-12-05 09.27.24"/>
          <p:cNvPicPr>
            <a:picLocks noChangeAspect="1"/>
          </p:cNvPicPr>
          <p:nvPr/>
        </p:nvPicPr>
        <p:blipFill>
          <a:blip r:embed="rId3"/>
          <a:stretch>
            <a:fillRect/>
          </a:stretch>
        </p:blipFill>
        <p:spPr>
          <a:xfrm>
            <a:off x="7824470" y="5229225"/>
            <a:ext cx="2970530" cy="1494790"/>
          </a:xfrm>
          <a:prstGeom prst="rect">
            <a:avLst/>
          </a:prstGeom>
        </p:spPr>
      </p:pic>
      <p:pic>
        <p:nvPicPr>
          <p:cNvPr id="4" name="图片 3" descr="截屏2023-12-05 09.29.44"/>
          <p:cNvPicPr>
            <a:picLocks noChangeAspect="1"/>
          </p:cNvPicPr>
          <p:nvPr/>
        </p:nvPicPr>
        <p:blipFill>
          <a:blip r:embed="rId4"/>
          <a:stretch>
            <a:fillRect/>
          </a:stretch>
        </p:blipFill>
        <p:spPr>
          <a:xfrm>
            <a:off x="1056005" y="6141085"/>
            <a:ext cx="5646420" cy="492125"/>
          </a:xfrm>
          <a:prstGeom prst="rect">
            <a:avLst/>
          </a:prstGeom>
        </p:spPr>
      </p:pic>
    </p:spTree>
  </p:cSld>
  <p:clrMapOvr>
    <a:masterClrMapping/>
  </p:clrMapOvr>
  <p:transition>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2675890" y="690245"/>
            <a:ext cx="8115935" cy="449580"/>
          </a:xfrm>
          <a:prstGeom prst="rect">
            <a:avLst/>
          </a:prstGeom>
          <a:noFill/>
        </p:spPr>
        <p:txBody>
          <a:bodyPr wrap="square" lIns="91436" tIns="45719" rIns="91436" bIns="45719">
            <a:spAutoFit/>
          </a:bodyPr>
          <a:lstStyle/>
          <a:p>
            <a:pPr defTabSz="1218565">
              <a:lnSpc>
                <a:spcPct val="130000"/>
              </a:lnSpc>
              <a:defRPr/>
            </a:pPr>
            <a:r>
              <a:rPr lang="zh-CN" altLang="en-US" sz="1800" kern="0" dirty="0">
                <a:solidFill>
                  <a:srgbClr val="757170"/>
                </a:solidFill>
                <a:latin typeface="微软雅黑" pitchFamily="34" charset="-122"/>
                <a:ea typeface="微软雅黑" pitchFamily="34" charset="-122"/>
              </a:rPr>
              <a:t>Linux 中虚拟地址与物理地址是如何映射的？</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进阶题</a:t>
            </a:r>
            <a:r>
              <a:rPr lang="zh-CN" altLang="en-US" sz="2800" b="1" kern="0" dirty="0">
                <a:solidFill>
                  <a:schemeClr val="bg1"/>
                </a:solidFill>
                <a:latin typeface="微软雅黑" pitchFamily="34" charset="-122"/>
                <a:ea typeface="微软雅黑" pitchFamily="34" charset="-122"/>
              </a:rPr>
              <a:t>一</a:t>
            </a:r>
            <a:endParaRPr lang="zh-CN" altLang="en-US"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387350" y="1701165"/>
            <a:ext cx="5614670" cy="398780"/>
          </a:xfrm>
          <a:prstGeom prst="rect">
            <a:avLst/>
          </a:prstGeom>
          <a:noFill/>
        </p:spPr>
        <p:txBody>
          <a:bodyPr wrap="square">
            <a:spAutoFit/>
          </a:bodyPr>
          <a:lstStyle/>
          <a:p>
            <a:r>
              <a:rPr lang="en-US" altLang="zh-CN" sz="2000" dirty="0">
                <a:latin typeface="微软雅黑" pitchFamily="34" charset="-122"/>
                <a:ea typeface="微软雅黑" pitchFamily="34" charset="-122"/>
                <a:sym typeface="+mn-ea"/>
              </a:rPr>
              <a:t>x86-32</a:t>
            </a:r>
            <a:r>
              <a:rPr lang="zh-CN" altLang="en-US" sz="2000" dirty="0">
                <a:latin typeface="微软雅黑" pitchFamily="34" charset="-122"/>
                <a:ea typeface="微软雅黑" pitchFamily="34" charset="-122"/>
                <a:sym typeface="+mn-ea"/>
              </a:rPr>
              <a:t>位</a:t>
            </a:r>
            <a:r>
              <a:rPr lang="zh-CN" altLang="en-US" sz="2000" dirty="0">
                <a:latin typeface="微软雅黑" pitchFamily="34" charset="-122"/>
                <a:ea typeface="微软雅黑" pitchFamily="34" charset="-122"/>
                <a:sym typeface="+mn-ea"/>
              </a:rPr>
              <a:t>物理地址空间为例进行说明</a:t>
            </a:r>
            <a:endParaRPr lang="zh-CN" altLang="en-US" sz="2000" dirty="0">
              <a:latin typeface="微软雅黑" pitchFamily="34" charset="-122"/>
              <a:ea typeface="微软雅黑" pitchFamily="34" charset="-122"/>
              <a:sym typeface="+mn-ea"/>
            </a:endParaRPr>
          </a:p>
        </p:txBody>
      </p:sp>
      <p:sp>
        <p:nvSpPr>
          <p:cNvPr id="9" name="文本框 8"/>
          <p:cNvSpPr txBox="1"/>
          <p:nvPr/>
        </p:nvSpPr>
        <p:spPr>
          <a:xfrm>
            <a:off x="387350" y="2110105"/>
            <a:ext cx="6169025" cy="3599815"/>
          </a:xfrm>
          <a:prstGeom prst="rect">
            <a:avLst/>
          </a:prstGeom>
          <a:noFill/>
        </p:spPr>
        <p:txBody>
          <a:bodyPr wrap="square" rtlCol="0">
            <a:spAutoFit/>
          </a:bodyPr>
          <a:p>
            <a:r>
              <a:rPr lang="zh-CN" altLang="en-US" sz="1800">
                <a:latin typeface="微软雅黑" pitchFamily="34" charset="-122"/>
                <a:ea typeface="微软雅黑" pitchFamily="34" charset="-122"/>
                <a:cs typeface="微软雅黑" pitchFamily="34" charset="-122"/>
              </a:rPr>
              <a:t>物理空间地址分布如右图所示</a:t>
            </a:r>
            <a:r>
              <a:rPr lang="zh-CN" altLang="en-US" sz="1400">
                <a:latin typeface="微软雅黑" pitchFamily="34" charset="-122"/>
                <a:ea typeface="微软雅黑" pitchFamily="34" charset="-122"/>
                <a:cs typeface="微软雅黑" pitchFamily="34" charset="-122"/>
              </a:rPr>
              <a:t>：</a:t>
            </a:r>
            <a:endParaRPr lang="zh-CN" altLang="en-US" sz="1400">
              <a:latin typeface="微软雅黑" pitchFamily="34" charset="-122"/>
              <a:ea typeface="微软雅黑" pitchFamily="34" charset="-122"/>
              <a:cs typeface="微软雅黑" pitchFamily="34" charset="-122"/>
            </a:endParaRPr>
          </a:p>
          <a:p>
            <a:pPr indent="457200"/>
            <a:r>
              <a:rPr lang="zh-CN" altLang="en-US" sz="1400">
                <a:latin typeface="微软雅黑" pitchFamily="34" charset="-122"/>
                <a:ea typeface="微软雅黑" pitchFamily="34" charset="-122"/>
                <a:cs typeface="微软雅黑" pitchFamily="34" charset="-122"/>
              </a:rPr>
              <a:t>分为三部分：</a:t>
            </a:r>
            <a:r>
              <a:rPr lang="en-US" altLang="zh-CN" sz="1400">
                <a:latin typeface="微软雅黑" pitchFamily="34" charset="-122"/>
                <a:ea typeface="微软雅黑" pitchFamily="34" charset="-122"/>
                <a:cs typeface="微软雅黑" pitchFamily="34" charset="-122"/>
              </a:rPr>
              <a:t>ZONE_DMA, ZONE_NORMAL, ZONE_HIGH</a:t>
            </a:r>
            <a:endParaRPr lang="zh-CN" altLang="en-US"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a:t>
            </a:r>
            <a:r>
              <a:rPr lang="en-US" altLang="zh-CN" sz="1400">
                <a:latin typeface="微软雅黑" pitchFamily="34" charset="-122"/>
                <a:ea typeface="微软雅黑" pitchFamily="34" charset="-122"/>
                <a:cs typeface="微软雅黑" pitchFamily="34" charset="-122"/>
                <a:sym typeface="+mn-ea"/>
              </a:rPr>
              <a:t>ZONE_DMA(16M)</a:t>
            </a:r>
            <a:endParaRPr lang="en-US" altLang="zh-CN" sz="1400">
              <a:latin typeface="微软雅黑" pitchFamily="34" charset="-122"/>
              <a:ea typeface="微软雅黑" pitchFamily="34" charset="-122"/>
              <a:cs typeface="微软雅黑" pitchFamily="34" charset="-122"/>
              <a:sym typeface="+mn-ea"/>
            </a:endParaRPr>
          </a:p>
          <a:p>
            <a:pPr indent="457200"/>
            <a:r>
              <a:rPr lang="en-US" altLang="zh-CN" sz="1400">
                <a:latin typeface="微软雅黑" pitchFamily="34" charset="-122"/>
                <a:ea typeface="微软雅黑" pitchFamily="34" charset="-122"/>
                <a:cs typeface="微软雅黑" pitchFamily="34" charset="-122"/>
              </a:rPr>
              <a:t>它是低内存的一块区域,这块区域由标准工业架构(Industry Standard Architecture)设备使用，适合DMA内存。</a:t>
            </a:r>
            <a:r>
              <a:rPr lang="zh-CN" altLang="en-US" sz="1400">
                <a:latin typeface="微软雅黑" pitchFamily="34" charset="-122"/>
                <a:ea typeface="微软雅黑" pitchFamily="34" charset="-122"/>
                <a:cs typeface="微软雅黑" pitchFamily="34" charset="-122"/>
              </a:rPr>
              <a:t>这一部分内存不与虚拟内存建立映射。</a:t>
            </a:r>
            <a:endParaRPr lang="zh-CN" altLang="en-US"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ZONE_NORMAL(16~896M)</a:t>
            </a:r>
            <a:endParaRPr lang="zh-CN" altLang="en-US" sz="1400">
              <a:latin typeface="微软雅黑" pitchFamily="34" charset="-122"/>
              <a:ea typeface="微软雅黑" pitchFamily="34" charset="-122"/>
              <a:cs typeface="微软雅黑" pitchFamily="34" charset="-122"/>
            </a:endParaRPr>
          </a:p>
          <a:p>
            <a:pPr indent="457200"/>
            <a:r>
              <a:rPr lang="zh-CN" altLang="en-US" sz="1400">
                <a:latin typeface="微软雅黑" pitchFamily="34" charset="-122"/>
                <a:ea typeface="微软雅黑" pitchFamily="34" charset="-122"/>
                <a:cs typeface="微软雅黑" pitchFamily="34" charset="-122"/>
              </a:rPr>
              <a:t>与内核虚拟地址的直接映射区建立直接映射，</a:t>
            </a:r>
            <a:r>
              <a:rPr lang="zh-CN" altLang="en-US" sz="1400">
                <a:latin typeface="微软雅黑" pitchFamily="34" charset="-122"/>
                <a:ea typeface="微软雅黑" pitchFamily="34" charset="-122"/>
                <a:cs typeface="微软雅黑" pitchFamily="34" charset="-122"/>
              </a:rPr>
              <a:t>内核能够直接使用</a:t>
            </a:r>
            <a:endParaRPr lang="zh-CN" altLang="en-US" sz="1400">
              <a:latin typeface="微软雅黑" pitchFamily="34" charset="-122"/>
              <a:ea typeface="微软雅黑" pitchFamily="34" charset="-122"/>
              <a:cs typeface="微软雅黑" pitchFamily="34" charset="-122"/>
            </a:endParaRPr>
          </a:p>
          <a:p>
            <a:r>
              <a:rPr lang="en-US" altLang="zh-CN" sz="1400">
                <a:latin typeface="微软雅黑" pitchFamily="34" charset="-122"/>
                <a:ea typeface="微软雅黑" pitchFamily="34" charset="-122"/>
                <a:cs typeface="微软雅黑" pitchFamily="34" charset="-122"/>
              </a:rPr>
              <a:t>·  </a:t>
            </a:r>
            <a:r>
              <a:rPr lang="en-US" altLang="zh-CN" sz="1400">
                <a:latin typeface="微软雅黑" pitchFamily="34" charset="-122"/>
                <a:ea typeface="微软雅黑" pitchFamily="34" charset="-122"/>
                <a:cs typeface="微软雅黑" pitchFamily="34" charset="-122"/>
                <a:sym typeface="+mn-ea"/>
              </a:rPr>
              <a:t>ZONE_HIGH</a:t>
            </a:r>
            <a:endParaRPr lang="en-US" sz="1400">
              <a:latin typeface="微软雅黑" pitchFamily="34" charset="-122"/>
              <a:ea typeface="微软雅黑" pitchFamily="34" charset="-122"/>
              <a:cs typeface="微软雅黑" pitchFamily="34" charset="-122"/>
            </a:endParaRPr>
          </a:p>
          <a:p>
            <a:pPr indent="457200"/>
            <a:r>
              <a:rPr sz="1400">
                <a:latin typeface="微软雅黑" pitchFamily="34" charset="-122"/>
                <a:ea typeface="微软雅黑" pitchFamily="34" charset="-122"/>
                <a:cs typeface="微软雅黑" pitchFamily="34" charset="-122"/>
              </a:rPr>
              <a:t>是系统中剩下的可用内存,但因为内核的地址空间有限,这部分内存不直接映射到内核</a:t>
            </a:r>
            <a:r>
              <a:rPr lang="zh-CN" sz="1400">
                <a:latin typeface="微软雅黑" pitchFamily="34" charset="-122"/>
                <a:ea typeface="微软雅黑" pitchFamily="34" charset="-122"/>
                <a:cs typeface="微软雅黑" pitchFamily="34" charset="-122"/>
              </a:rPr>
              <a:t>，该部分可通过如下方法映射到虚拟地址空间：</a:t>
            </a:r>
            <a:endParaRPr lang="zh-CN" sz="1400">
              <a:latin typeface="微软雅黑" pitchFamily="34" charset="-122"/>
              <a:ea typeface="微软雅黑" pitchFamily="34" charset="-122"/>
              <a:cs typeface="微软雅黑" pitchFamily="34" charset="-122"/>
            </a:endParaRPr>
          </a:p>
          <a:p>
            <a:pPr indent="457200"/>
            <a:r>
              <a:rPr lang="en-US" altLang="zh-CN" sz="1400">
                <a:latin typeface="微软雅黑" pitchFamily="34" charset="-122"/>
                <a:ea typeface="微软雅黑" pitchFamily="34" charset="-122"/>
                <a:cs typeface="微软雅黑" pitchFamily="34" charset="-122"/>
              </a:rPr>
              <a:t>1. </a:t>
            </a:r>
            <a:r>
              <a:rPr lang="zh-CN" altLang="en-US" sz="1400">
                <a:latin typeface="微软雅黑" pitchFamily="34" charset="-122"/>
                <a:ea typeface="微软雅黑" pitchFamily="34" charset="-122"/>
                <a:cs typeface="微软雅黑" pitchFamily="34" charset="-122"/>
              </a:rPr>
              <a:t>通过</a:t>
            </a:r>
            <a:r>
              <a:rPr lang="en-US" altLang="zh-CN" sz="1400">
                <a:latin typeface="微软雅黑" pitchFamily="34" charset="-122"/>
                <a:ea typeface="微软雅黑" pitchFamily="34" charset="-122"/>
                <a:cs typeface="微软雅黑" pitchFamily="34" charset="-122"/>
              </a:rPr>
              <a:t>alloc_page()</a:t>
            </a:r>
            <a:r>
              <a:rPr lang="zh-CN" altLang="en-US" sz="1400">
                <a:latin typeface="微软雅黑" pitchFamily="34" charset="-122"/>
                <a:ea typeface="微软雅黑" pitchFamily="34" charset="-122"/>
                <a:cs typeface="微软雅黑" pitchFamily="34" charset="-122"/>
              </a:rPr>
              <a:t>函数申请页表映射到用户地址空间、或者内核的持久映射区。</a:t>
            </a:r>
            <a:endParaRPr lang="zh-CN" altLang="en-US" sz="1400">
              <a:latin typeface="微软雅黑" pitchFamily="34" charset="-122"/>
              <a:ea typeface="微软雅黑" pitchFamily="34" charset="-122"/>
              <a:cs typeface="微软雅黑" pitchFamily="34" charset="-122"/>
            </a:endParaRPr>
          </a:p>
          <a:p>
            <a:pPr indent="457200"/>
            <a:r>
              <a:rPr lang="en-US" altLang="zh-CN" sz="1400">
                <a:latin typeface="微软雅黑" pitchFamily="34" charset="-122"/>
                <a:ea typeface="微软雅黑" pitchFamily="34" charset="-122"/>
                <a:cs typeface="微软雅黑" pitchFamily="34" charset="-122"/>
              </a:rPr>
              <a:t>2. </a:t>
            </a:r>
            <a:r>
              <a:rPr lang="zh-CN" altLang="en-US" sz="1400">
                <a:latin typeface="微软雅黑" pitchFamily="34" charset="-122"/>
                <a:ea typeface="微软雅黑" pitchFamily="34" charset="-122"/>
                <a:cs typeface="微软雅黑" pitchFamily="34" charset="-122"/>
              </a:rPr>
              <a:t>通过</a:t>
            </a:r>
            <a:r>
              <a:rPr lang="en-US" altLang="zh-CN" sz="1400">
                <a:latin typeface="微软雅黑" pitchFamily="34" charset="-122"/>
                <a:ea typeface="微软雅黑" pitchFamily="34" charset="-122"/>
                <a:cs typeface="微软雅黑" pitchFamily="34" charset="-122"/>
              </a:rPr>
              <a:t>malloc</a:t>
            </a:r>
            <a:r>
              <a:rPr lang="zh-CN" altLang="en-US" sz="1400">
                <a:latin typeface="微软雅黑" pitchFamily="34" charset="-122"/>
                <a:ea typeface="微软雅黑" pitchFamily="34" charset="-122"/>
                <a:cs typeface="微软雅黑" pitchFamily="34" charset="-122"/>
              </a:rPr>
              <a:t>映射到用户地址空间，通过</a:t>
            </a:r>
            <a:r>
              <a:rPr lang="en-US" altLang="zh-CN" sz="1400">
                <a:latin typeface="微软雅黑" pitchFamily="34" charset="-122"/>
                <a:ea typeface="微软雅黑" pitchFamily="34" charset="-122"/>
                <a:cs typeface="微软雅黑" pitchFamily="34" charset="-122"/>
              </a:rPr>
              <a:t>vmalloc</a:t>
            </a:r>
            <a:r>
              <a:rPr lang="zh-CN" altLang="en-US" sz="1400">
                <a:latin typeface="微软雅黑" pitchFamily="34" charset="-122"/>
                <a:ea typeface="微软雅黑" pitchFamily="34" charset="-122"/>
                <a:cs typeface="微软雅黑" pitchFamily="34" charset="-122"/>
              </a:rPr>
              <a:t>映射到内核地址空间的</a:t>
            </a:r>
            <a:r>
              <a:rPr lang="en-US" altLang="zh-CN" sz="1400">
                <a:latin typeface="微软雅黑" pitchFamily="34" charset="-122"/>
                <a:ea typeface="微软雅黑" pitchFamily="34" charset="-122"/>
                <a:cs typeface="微软雅黑" pitchFamily="34" charset="-122"/>
              </a:rPr>
              <a:t>vmalloc</a:t>
            </a:r>
            <a:r>
              <a:rPr lang="zh-CN" altLang="en-US" sz="1400">
                <a:latin typeface="微软雅黑" pitchFamily="34" charset="-122"/>
                <a:ea typeface="微软雅黑" pitchFamily="34" charset="-122"/>
                <a:cs typeface="微软雅黑" pitchFamily="34" charset="-122"/>
              </a:rPr>
              <a:t>区。</a:t>
            </a:r>
            <a:endParaRPr lang="en-US" altLang="zh-CN" sz="1400">
              <a:latin typeface="微软雅黑" pitchFamily="34" charset="-122"/>
              <a:ea typeface="微软雅黑" pitchFamily="34" charset="-122"/>
              <a:cs typeface="微软雅黑" pitchFamily="34" charset="-122"/>
            </a:endParaRPr>
          </a:p>
          <a:p>
            <a:endParaRPr lang="zh-CN" altLang="en-US" sz="1400">
              <a:latin typeface="微软雅黑" pitchFamily="34" charset="-122"/>
              <a:ea typeface="微软雅黑" pitchFamily="34" charset="-122"/>
              <a:cs typeface="微软雅黑" pitchFamily="34" charset="-122"/>
            </a:endParaRPr>
          </a:p>
        </p:txBody>
      </p:sp>
      <p:pic>
        <p:nvPicPr>
          <p:cNvPr id="3" name="图片 2" descr="截屏2023-12-02 10.02.13"/>
          <p:cNvPicPr>
            <a:picLocks noChangeAspect="1"/>
          </p:cNvPicPr>
          <p:nvPr/>
        </p:nvPicPr>
        <p:blipFill>
          <a:blip r:embed="rId2"/>
          <a:stretch>
            <a:fillRect/>
          </a:stretch>
        </p:blipFill>
        <p:spPr>
          <a:xfrm>
            <a:off x="7151370" y="241300"/>
            <a:ext cx="4247515" cy="6503035"/>
          </a:xfrm>
          <a:prstGeom prst="rect">
            <a:avLst/>
          </a:prstGeom>
        </p:spPr>
      </p:pic>
      <p:sp>
        <p:nvSpPr>
          <p:cNvPr id="4" name="文本框 3"/>
          <p:cNvSpPr txBox="1"/>
          <p:nvPr/>
        </p:nvSpPr>
        <p:spPr>
          <a:xfrm>
            <a:off x="347980" y="5470525"/>
            <a:ext cx="5669280" cy="953135"/>
          </a:xfrm>
          <a:prstGeom prst="rect">
            <a:avLst/>
          </a:prstGeom>
          <a:noFill/>
        </p:spPr>
        <p:txBody>
          <a:bodyPr wrap="none" rtlCol="0">
            <a:spAutoFit/>
          </a:bodyPr>
          <a:p>
            <a:r>
              <a:rPr lang="zh-CN" altLang="en-US"/>
              <a:t>为何会存在高、低</a:t>
            </a:r>
            <a:r>
              <a:rPr lang="zh-CN" altLang="en-US"/>
              <a:t>地址空间？</a:t>
            </a:r>
            <a:endParaRPr lang="zh-CN" altLang="en-US"/>
          </a:p>
          <a:p>
            <a:pPr indent="457200"/>
            <a:r>
              <a:rPr lang="en-US" altLang="zh-CN" sz="1600">
                <a:latin typeface="微软雅黑" pitchFamily="34" charset="-122"/>
                <a:ea typeface="微软雅黑" pitchFamily="34" charset="-122"/>
                <a:cs typeface="微软雅黑" pitchFamily="34" charset="-122"/>
              </a:rPr>
              <a:t>32</a:t>
            </a:r>
            <a:r>
              <a:rPr lang="zh-CN" altLang="en-US" sz="1600">
                <a:latin typeface="微软雅黑" pitchFamily="34" charset="-122"/>
                <a:ea typeface="微软雅黑" pitchFamily="34" charset="-122"/>
                <a:cs typeface="微软雅黑" pitchFamily="34" charset="-122"/>
              </a:rPr>
              <a:t>位内核虚拟地址空间只有</a:t>
            </a:r>
            <a:r>
              <a:rPr lang="en-US" altLang="zh-CN" sz="1600">
                <a:latin typeface="微软雅黑" pitchFamily="34" charset="-122"/>
                <a:ea typeface="微软雅黑" pitchFamily="34" charset="-122"/>
                <a:cs typeface="微软雅黑" pitchFamily="34" charset="-122"/>
              </a:rPr>
              <a:t>1G</a:t>
            </a:r>
            <a:r>
              <a:rPr lang="zh-CN" altLang="en-US" sz="1600">
                <a:latin typeface="微软雅黑" pitchFamily="34" charset="-122"/>
                <a:ea typeface="微软雅黑" pitchFamily="34" charset="-122"/>
                <a:cs typeface="微软雅黑" pitchFamily="34" charset="-122"/>
              </a:rPr>
              <a:t>，无法线性映射到太大的</a:t>
            </a:r>
            <a:endParaRPr lang="zh-CN" altLang="en-US" sz="1600">
              <a:latin typeface="微软雅黑" pitchFamily="34" charset="-122"/>
              <a:ea typeface="微软雅黑" pitchFamily="34" charset="-122"/>
              <a:cs typeface="微软雅黑" pitchFamily="34" charset="-122"/>
            </a:endParaRPr>
          </a:p>
          <a:p>
            <a:r>
              <a:rPr lang="zh-CN" altLang="en-US" sz="1600">
                <a:latin typeface="微软雅黑" pitchFamily="34" charset="-122"/>
                <a:ea typeface="微软雅黑" pitchFamily="34" charset="-122"/>
                <a:cs typeface="微软雅黑" pitchFamily="34" charset="-122"/>
              </a:rPr>
              <a:t>物理内存，因此只能将多余的物理内存进行可替换式的</a:t>
            </a:r>
            <a:r>
              <a:rPr lang="zh-CN" altLang="en-US" sz="1600">
                <a:latin typeface="微软雅黑" pitchFamily="34" charset="-122"/>
                <a:ea typeface="微软雅黑" pitchFamily="34" charset="-122"/>
                <a:cs typeface="微软雅黑" pitchFamily="34" charset="-122"/>
              </a:rPr>
              <a:t>映射。</a:t>
            </a:r>
            <a:endParaRPr lang="zh-CN" altLang="en-US" sz="1600">
              <a:latin typeface="微软雅黑" pitchFamily="34" charset="-122"/>
              <a:ea typeface="微软雅黑" pitchFamily="34" charset="-122"/>
              <a:cs typeface="微软雅黑" pitchFamily="34" charset="-122"/>
            </a:endParaRPr>
          </a:p>
        </p:txBody>
      </p:sp>
    </p:spTree>
  </p:cSld>
  <p:clrMapOvr>
    <a:masterClrMapping/>
  </p:clrMapOvr>
  <p:transition>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458" y="670284"/>
            <a:ext cx="5468654" cy="808990"/>
          </a:xfrm>
          <a:prstGeom prst="rect">
            <a:avLst/>
          </a:prstGeom>
          <a:noFill/>
        </p:spPr>
        <p:txBody>
          <a:bodyPr wrap="square" lIns="91436" tIns="45719" rIns="91436" bIns="45719">
            <a:spAutoFit/>
          </a:bodyPr>
          <a:lstStyle/>
          <a:p>
            <a:pPr defTabSz="1218565">
              <a:lnSpc>
                <a:spcPct val="130000"/>
              </a:lnSpc>
              <a:defRPr/>
            </a:pPr>
            <a:r>
              <a:rPr sz="1800" kern="0" dirty="0">
                <a:solidFill>
                  <a:srgbClr val="757170"/>
                </a:solidFill>
                <a:latin typeface="微软雅黑" pitchFamily="34" charset="-122"/>
                <a:ea typeface="微软雅黑" pitchFamily="34" charset="-122"/>
              </a:rPr>
              <a:t>Linux 的页表层次是怎样的？试以 64 位 X86 架构为例进行分析。</a:t>
            </a:r>
            <a:endParaRPr sz="1800" kern="0" dirty="0">
              <a:solidFill>
                <a:srgbClr val="757170"/>
              </a:solidFill>
              <a:latin typeface="微软雅黑" pitchFamily="34" charset="-122"/>
              <a:ea typeface="微软雅黑" pitchFamily="34" charset="-122"/>
            </a:endParaRPr>
          </a:p>
        </p:txBody>
      </p:sp>
      <p:sp>
        <p:nvSpPr>
          <p:cNvPr id="17" name="TextBox 19"/>
          <p:cNvSpPr txBox="1"/>
          <p:nvPr/>
        </p:nvSpPr>
        <p:spPr>
          <a:xfrm>
            <a:off x="551506"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进阶题二</a:t>
            </a:r>
            <a:endParaRPr lang="zh-CN" altLang="en-US"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168275" y="2348865"/>
            <a:ext cx="5066665" cy="1753235"/>
          </a:xfrm>
          <a:prstGeom prst="rect">
            <a:avLst/>
          </a:prstGeom>
          <a:noFill/>
        </p:spPr>
        <p:txBody>
          <a:bodyPr wrap="square">
            <a:spAutoFit/>
          </a:bodyPr>
          <a:lstStyle/>
          <a:p>
            <a:pPr indent="457200"/>
            <a:r>
              <a:rPr sz="1800" dirty="0">
                <a:latin typeface="微软雅黑" pitchFamily="34" charset="-122"/>
                <a:ea typeface="微软雅黑" pitchFamily="34" charset="-122"/>
              </a:rPr>
              <a:t>Linux内核通过四级页表将虚拟内存空间分为5个部分(4个页表项用于选择页, 1个索引用来表示页内的偏移). 各个体系结构不仅地址长度不同, 而且地址字拆分的方式也不一定相同. 因此内核使用了宏用于将地址分解为各个分量.</a:t>
            </a:r>
            <a:endParaRPr sz="1800" dirty="0">
              <a:latin typeface="微软雅黑" pitchFamily="34" charset="-122"/>
              <a:ea typeface="微软雅黑" pitchFamily="34" charset="-122"/>
            </a:endParaRPr>
          </a:p>
          <a:p>
            <a:endParaRPr lang="en-US" altLang="zh-CN" sz="1800" dirty="0">
              <a:latin typeface="微软雅黑" pitchFamily="34" charset="-122"/>
              <a:ea typeface="微软雅黑" pitchFamily="34" charset="-122"/>
            </a:endParaRPr>
          </a:p>
        </p:txBody>
      </p:sp>
      <p:pic>
        <p:nvPicPr>
          <p:cNvPr id="101" name="图片 100"/>
          <p:cNvPicPr/>
          <p:nvPr/>
        </p:nvPicPr>
        <p:blipFill>
          <a:blip r:embed="rId2"/>
          <a:stretch>
            <a:fillRect/>
          </a:stretch>
        </p:blipFill>
        <p:spPr>
          <a:xfrm>
            <a:off x="5232400" y="1412875"/>
            <a:ext cx="6397625" cy="3808730"/>
          </a:xfrm>
          <a:prstGeom prst="rect">
            <a:avLst/>
          </a:prstGeom>
          <a:noFill/>
          <a:ln w="9525">
            <a:noFill/>
          </a:ln>
        </p:spPr>
      </p:pic>
    </p:spTree>
  </p:cSld>
  <p:clrMapOvr>
    <a:masterClrMapping/>
  </p:clrMapOvr>
  <p:transition>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458" y="670284"/>
            <a:ext cx="5468654" cy="449580"/>
          </a:xfrm>
          <a:prstGeom prst="rect">
            <a:avLst/>
          </a:prstGeom>
          <a:noFill/>
        </p:spPr>
        <p:txBody>
          <a:bodyPr wrap="square" lIns="91436" tIns="45719" rIns="91436" bIns="45719">
            <a:spAutoFit/>
          </a:bodyPr>
          <a:lstStyle/>
          <a:p>
            <a:pPr defTabSz="1218565">
              <a:lnSpc>
                <a:spcPct val="130000"/>
              </a:lnSpc>
              <a:defRPr/>
            </a:pPr>
            <a:r>
              <a:rPr lang="en-US" altLang="zh-CN" sz="1800" kern="0" dirty="0">
                <a:solidFill>
                  <a:srgbClr val="757170"/>
                </a:solidFill>
                <a:latin typeface="微软雅黑" pitchFamily="34" charset="-122"/>
                <a:ea typeface="微软雅黑" pitchFamily="34" charset="-122"/>
              </a:rPr>
              <a:t>x86 </a:t>
            </a:r>
            <a:r>
              <a:rPr lang="zh-CN" altLang="en-US" sz="1800" kern="0" dirty="0">
                <a:solidFill>
                  <a:srgbClr val="757170"/>
                </a:solidFill>
                <a:latin typeface="微软雅黑" pitchFamily="34" charset="-122"/>
                <a:ea typeface="微软雅黑" pitchFamily="34" charset="-122"/>
              </a:rPr>
              <a:t>中虚拟地址与物理地址是如何映射的？</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sym typeface="+mn-ea"/>
              </a:rPr>
              <a:t>进阶题二</a:t>
            </a:r>
            <a:endParaRPr lang="zh-CN" altLang="en-US"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168172" y="1666962"/>
            <a:ext cx="5928622" cy="4492625"/>
          </a:xfrm>
          <a:prstGeom prst="rect">
            <a:avLst/>
          </a:prstGeom>
          <a:noFill/>
        </p:spPr>
        <p:txBody>
          <a:bodyPr wrap="square">
            <a:spAutoFit/>
          </a:bodyPr>
          <a:lstStyle/>
          <a:p>
            <a:r>
              <a:rPr sz="1600" dirty="0">
                <a:latin typeface="微软雅黑" pitchFamily="34" charset="-122"/>
                <a:ea typeface="微软雅黑" pitchFamily="34" charset="-122"/>
              </a:rPr>
              <a:t>PGD（Page Global Directory）：</a:t>
            </a:r>
            <a:endParaRPr sz="1600" dirty="0">
              <a:latin typeface="微软雅黑" pitchFamily="34" charset="-122"/>
              <a:ea typeface="微软雅黑" pitchFamily="34" charset="-122"/>
            </a:endParaRPr>
          </a:p>
          <a:p>
            <a:pPr indent="457200"/>
            <a:r>
              <a:rPr sz="1600" dirty="0">
                <a:latin typeface="微软雅黑" pitchFamily="34" charset="-122"/>
                <a:ea typeface="微软雅黑" pitchFamily="34" charset="-122"/>
              </a:rPr>
              <a:t>PGD是四级页表的最高级别，存储了指向PUD的指针。</a:t>
            </a:r>
            <a:endParaRPr sz="1600" dirty="0">
              <a:latin typeface="微软雅黑" pitchFamily="34" charset="-122"/>
              <a:ea typeface="微软雅黑" pitchFamily="34" charset="-122"/>
            </a:endParaRPr>
          </a:p>
          <a:p>
            <a:pPr indent="457200"/>
            <a:r>
              <a:rPr sz="1600" dirty="0">
                <a:latin typeface="微软雅黑" pitchFamily="34" charset="-122"/>
                <a:ea typeface="微软雅黑" pitchFamily="34" charset="-122"/>
              </a:rPr>
              <a:t>PGD条目的数量决定了虚拟地址空间的大小。</a:t>
            </a:r>
            <a:endParaRPr sz="1600" dirty="0">
              <a:latin typeface="微软雅黑" pitchFamily="34" charset="-122"/>
              <a:ea typeface="微软雅黑" pitchFamily="34" charset="-122"/>
            </a:endParaRPr>
          </a:p>
          <a:p>
            <a:pPr indent="457200"/>
            <a:endParaRPr sz="1600" dirty="0">
              <a:latin typeface="微软雅黑" pitchFamily="34" charset="-122"/>
              <a:ea typeface="微软雅黑" pitchFamily="34" charset="-122"/>
            </a:endParaRPr>
          </a:p>
          <a:p>
            <a:r>
              <a:rPr sz="1600" dirty="0">
                <a:latin typeface="微软雅黑" pitchFamily="34" charset="-122"/>
                <a:ea typeface="微软雅黑" pitchFamily="34" charset="-122"/>
              </a:rPr>
              <a:t>PUD（Page Upper Directory）：</a:t>
            </a:r>
            <a:endParaRPr sz="1600" dirty="0">
              <a:latin typeface="微软雅黑" pitchFamily="34" charset="-122"/>
              <a:ea typeface="微软雅黑" pitchFamily="34" charset="-122"/>
            </a:endParaRPr>
          </a:p>
          <a:p>
            <a:pPr indent="457200"/>
            <a:r>
              <a:rPr sz="1600" dirty="0">
                <a:latin typeface="微软雅黑" pitchFamily="34" charset="-122"/>
                <a:ea typeface="微软雅黑" pitchFamily="34" charset="-122"/>
              </a:rPr>
              <a:t>PUD是第</a:t>
            </a:r>
            <a:r>
              <a:rPr lang="zh-CN" sz="1600" dirty="0">
                <a:latin typeface="微软雅黑" pitchFamily="34" charset="-122"/>
                <a:ea typeface="微软雅黑" pitchFamily="34" charset="-122"/>
              </a:rPr>
              <a:t>三</a:t>
            </a:r>
            <a:r>
              <a:rPr sz="1600" dirty="0">
                <a:latin typeface="微软雅黑" pitchFamily="34" charset="-122"/>
                <a:ea typeface="微软雅黑" pitchFamily="34" charset="-122"/>
              </a:rPr>
              <a:t>级页表，存储了指向PMD的指针。</a:t>
            </a:r>
            <a:endParaRPr sz="1600" dirty="0">
              <a:latin typeface="微软雅黑" pitchFamily="34" charset="-122"/>
              <a:ea typeface="微软雅黑" pitchFamily="34" charset="-122"/>
            </a:endParaRPr>
          </a:p>
          <a:p>
            <a:pPr indent="457200"/>
            <a:r>
              <a:rPr sz="1600" dirty="0">
                <a:latin typeface="微软雅黑" pitchFamily="34" charset="-122"/>
                <a:ea typeface="微软雅黑" pitchFamily="34" charset="-122"/>
              </a:rPr>
              <a:t>PUD的存在允许对虚拟地址空间进行更精细的划分。</a:t>
            </a:r>
            <a:endParaRPr sz="1600" dirty="0">
              <a:latin typeface="微软雅黑" pitchFamily="34" charset="-122"/>
              <a:ea typeface="微软雅黑" pitchFamily="34" charset="-122"/>
            </a:endParaRPr>
          </a:p>
          <a:p>
            <a:endParaRPr sz="1600" dirty="0">
              <a:latin typeface="微软雅黑" pitchFamily="34" charset="-122"/>
              <a:ea typeface="微软雅黑" pitchFamily="34" charset="-122"/>
            </a:endParaRPr>
          </a:p>
          <a:p>
            <a:r>
              <a:rPr sz="1600" dirty="0">
                <a:latin typeface="微软雅黑" pitchFamily="34" charset="-122"/>
                <a:ea typeface="微软雅黑" pitchFamily="34" charset="-122"/>
              </a:rPr>
              <a:t>PMD（Page Middle Directory）：</a:t>
            </a:r>
            <a:endParaRPr sz="1600" dirty="0">
              <a:latin typeface="微软雅黑" pitchFamily="34" charset="-122"/>
              <a:ea typeface="微软雅黑" pitchFamily="34" charset="-122"/>
            </a:endParaRPr>
          </a:p>
          <a:p>
            <a:pPr indent="457200"/>
            <a:r>
              <a:rPr sz="1600" dirty="0">
                <a:latin typeface="微软雅黑" pitchFamily="34" charset="-122"/>
                <a:ea typeface="微软雅黑" pitchFamily="34" charset="-122"/>
              </a:rPr>
              <a:t>PMD是第</a:t>
            </a:r>
            <a:r>
              <a:rPr lang="zh-CN" sz="1600" dirty="0">
                <a:latin typeface="微软雅黑" pitchFamily="34" charset="-122"/>
                <a:ea typeface="微软雅黑" pitchFamily="34" charset="-122"/>
              </a:rPr>
              <a:t>二</a:t>
            </a:r>
            <a:r>
              <a:rPr sz="1600" dirty="0">
                <a:latin typeface="微软雅黑" pitchFamily="34" charset="-122"/>
                <a:ea typeface="微软雅黑" pitchFamily="34" charset="-122"/>
              </a:rPr>
              <a:t>级页表，存储了指向PTE的指针。</a:t>
            </a:r>
            <a:endParaRPr sz="1600" dirty="0">
              <a:latin typeface="微软雅黑" pitchFamily="34" charset="-122"/>
              <a:ea typeface="微软雅黑" pitchFamily="34" charset="-122"/>
            </a:endParaRPr>
          </a:p>
          <a:p>
            <a:pPr indent="457200"/>
            <a:r>
              <a:rPr sz="1600" dirty="0">
                <a:latin typeface="微软雅黑" pitchFamily="34" charset="-122"/>
                <a:ea typeface="微软雅黑" pitchFamily="34" charset="-122"/>
              </a:rPr>
              <a:t>PMD的存在提供了更精细的映射，可以在这个级别上实现大页面（例如2MB的大页面），从而提高内存访问效率。</a:t>
            </a:r>
            <a:endParaRPr sz="1600" dirty="0">
              <a:latin typeface="微软雅黑" pitchFamily="34" charset="-122"/>
              <a:ea typeface="微软雅黑" pitchFamily="34" charset="-122"/>
            </a:endParaRPr>
          </a:p>
          <a:p>
            <a:endParaRPr sz="1600" dirty="0">
              <a:latin typeface="微软雅黑" pitchFamily="34" charset="-122"/>
              <a:ea typeface="微软雅黑" pitchFamily="34" charset="-122"/>
            </a:endParaRPr>
          </a:p>
          <a:p>
            <a:r>
              <a:rPr sz="1600" dirty="0">
                <a:latin typeface="微软雅黑" pitchFamily="34" charset="-122"/>
                <a:ea typeface="微软雅黑" pitchFamily="34" charset="-122"/>
              </a:rPr>
              <a:t>PTE（Page Table Entry）：</a:t>
            </a:r>
            <a:endParaRPr sz="1600" dirty="0">
              <a:latin typeface="微软雅黑" pitchFamily="34" charset="-122"/>
              <a:ea typeface="微软雅黑" pitchFamily="34" charset="-122"/>
            </a:endParaRPr>
          </a:p>
          <a:p>
            <a:pPr indent="457200"/>
            <a:r>
              <a:rPr sz="1600" dirty="0">
                <a:latin typeface="微软雅黑" pitchFamily="34" charset="-122"/>
                <a:ea typeface="微软雅黑" pitchFamily="34" charset="-122"/>
              </a:rPr>
              <a:t>PTE是最底层的页表，存储了实际的物理页框号。</a:t>
            </a:r>
            <a:endParaRPr sz="1600" dirty="0">
              <a:latin typeface="微软雅黑" pitchFamily="34" charset="-122"/>
              <a:ea typeface="微软雅黑" pitchFamily="34" charset="-122"/>
            </a:endParaRPr>
          </a:p>
          <a:p>
            <a:pPr indent="457200"/>
            <a:r>
              <a:rPr sz="1600" dirty="0">
                <a:latin typeface="微软雅黑" pitchFamily="34" charset="-122"/>
                <a:ea typeface="微软雅黑" pitchFamily="34" charset="-122"/>
              </a:rPr>
              <a:t>PTE包含了页的各种属性，如读写权限、执行权限、缓存控制等。</a:t>
            </a:r>
            <a:endParaRPr sz="1400" dirty="0">
              <a:latin typeface="微软雅黑" pitchFamily="34" charset="-122"/>
              <a:ea typeface="微软雅黑" pitchFamily="34" charset="-122"/>
            </a:endParaRPr>
          </a:p>
          <a:p>
            <a:endParaRPr lang="en-US" altLang="zh-CN" sz="1400" dirty="0">
              <a:latin typeface="微软雅黑" pitchFamily="34" charset="-122"/>
              <a:ea typeface="微软雅黑" pitchFamily="34" charset="-122"/>
            </a:endParaRPr>
          </a:p>
        </p:txBody>
      </p:sp>
      <p:graphicFrame>
        <p:nvGraphicFramePr>
          <p:cNvPr id="4" name="表格 3"/>
          <p:cNvGraphicFramePr/>
          <p:nvPr>
            <p:custDataLst>
              <p:tags r:id="rId2"/>
            </p:custDataLst>
          </p:nvPr>
        </p:nvGraphicFramePr>
        <p:xfrm>
          <a:off x="6312535" y="1268730"/>
          <a:ext cx="5074285" cy="5420995"/>
        </p:xfrm>
        <a:graphic>
          <a:graphicData uri="http://schemas.openxmlformats.org/drawingml/2006/table">
            <a:tbl>
              <a:tblPr firstRow="1" bandRow="1">
                <a:tableStyleId>{5C22544A-7EE6-4342-B048-85BDC9FD1C3A}</a:tableStyleId>
              </a:tblPr>
              <a:tblGrid>
                <a:gridCol w="1691640"/>
                <a:gridCol w="2075180"/>
                <a:gridCol w="1307465"/>
              </a:tblGrid>
              <a:tr h="458470">
                <a:tc>
                  <a:txBody>
                    <a:bodyPr/>
                    <a:p>
                      <a:pPr>
                        <a:buNone/>
                      </a:pPr>
                      <a:r>
                        <a:rPr lang="zh-CN" altLang="en-US"/>
                        <a:t>字段</a:t>
                      </a:r>
                      <a:endParaRPr lang="zh-CN" altLang="en-US"/>
                    </a:p>
                  </a:txBody>
                  <a:tcPr/>
                </a:tc>
                <a:tc>
                  <a:txBody>
                    <a:bodyPr/>
                    <a:p>
                      <a:pPr>
                        <a:buNone/>
                      </a:pPr>
                      <a:r>
                        <a:rPr lang="zh-CN" altLang="en-US"/>
                        <a:t>描述</a:t>
                      </a:r>
                      <a:endParaRPr lang="zh-CN" altLang="en-US"/>
                    </a:p>
                  </a:txBody>
                  <a:tcPr/>
                </a:tc>
                <a:tc>
                  <a:txBody>
                    <a:bodyPr/>
                    <a:p>
                      <a:pPr>
                        <a:buNone/>
                      </a:pPr>
                      <a:r>
                        <a:rPr lang="zh-CN" altLang="en-US"/>
                        <a:t>位数</a:t>
                      </a:r>
                      <a:endParaRPr lang="zh-CN" altLang="en-US"/>
                    </a:p>
                  </a:txBody>
                  <a:tcPr/>
                </a:tc>
              </a:tr>
              <a:tr h="721360">
                <a:tc>
                  <a:txBody>
                    <a:bodyPr/>
                    <a:p>
                      <a:pPr>
                        <a:buNone/>
                      </a:pPr>
                      <a:r>
                        <a:rPr lang="en-US" altLang="zh-CN"/>
                        <a:t>PGD</a:t>
                      </a:r>
                      <a:endParaRPr lang="en-US" altLang="zh-CN"/>
                    </a:p>
                  </a:txBody>
                  <a:tcPr/>
                </a:tc>
                <a:tc>
                  <a:txBody>
                    <a:bodyPr/>
                    <a:p>
                      <a:pPr>
                        <a:buNone/>
                      </a:pPr>
                      <a:r>
                        <a:rPr lang="zh-CN" altLang="en-US"/>
                        <a:t>指向一个</a:t>
                      </a:r>
                      <a:r>
                        <a:rPr lang="en-US" altLang="zh-CN"/>
                        <a:t>PUD</a:t>
                      </a:r>
                      <a:endParaRPr lang="en-US" altLang="zh-CN"/>
                    </a:p>
                  </a:txBody>
                  <a:tcPr/>
                </a:tc>
                <a:tc>
                  <a:txBody>
                    <a:bodyPr/>
                    <a:p>
                      <a:pPr>
                        <a:buNone/>
                      </a:pPr>
                      <a:r>
                        <a:rPr lang="zh-CN" altLang="en-US"/>
                        <a:t>位47~39</a:t>
                      </a:r>
                      <a:endParaRPr lang="zh-CN" altLang="en-US"/>
                    </a:p>
                  </a:txBody>
                  <a:tcPr/>
                </a:tc>
              </a:tr>
              <a:tr h="1040765">
                <a:tc>
                  <a:txBody>
                    <a:bodyPr/>
                    <a:p>
                      <a:pPr>
                        <a:buNone/>
                      </a:pPr>
                      <a:r>
                        <a:rPr lang="zh-CN" altLang="en-US"/>
                        <a:t>P</a:t>
                      </a:r>
                      <a:r>
                        <a:rPr lang="en-US" altLang="zh-CN"/>
                        <a:t>UD</a:t>
                      </a:r>
                      <a:endParaRPr lang="en-US" altLang="zh-CN"/>
                    </a:p>
                  </a:txBody>
                  <a:tcPr/>
                </a:tc>
                <a:tc>
                  <a:txBody>
                    <a:bodyPr/>
                    <a:p>
                      <a:pPr>
                        <a:buNone/>
                      </a:pPr>
                      <a:r>
                        <a:rPr lang="zh-CN" altLang="en-US"/>
                        <a:t>指向</a:t>
                      </a:r>
                      <a:r>
                        <a:rPr lang="en-US" altLang="zh-CN"/>
                        <a:t>PMD</a:t>
                      </a:r>
                      <a:r>
                        <a:rPr lang="zh-CN" altLang="en-US"/>
                        <a:t>中4个项中的一个</a:t>
                      </a:r>
                      <a:endParaRPr lang="zh-CN" altLang="en-US"/>
                    </a:p>
                  </a:txBody>
                  <a:tcPr/>
                </a:tc>
                <a:tc>
                  <a:txBody>
                    <a:bodyPr/>
                    <a:p>
                      <a:pPr>
                        <a:buNone/>
                      </a:pPr>
                      <a:r>
                        <a:rPr lang="zh-CN" altLang="en-US"/>
                        <a:t>位38~30</a:t>
                      </a:r>
                      <a:endParaRPr lang="zh-CN" altLang="en-US"/>
                    </a:p>
                  </a:txBody>
                  <a:tcPr/>
                </a:tc>
              </a:tr>
              <a:tr h="1188720">
                <a:tc>
                  <a:txBody>
                    <a:bodyPr/>
                    <a:p>
                      <a:pPr>
                        <a:buNone/>
                      </a:pPr>
                      <a:r>
                        <a:rPr lang="zh-CN" altLang="en-US"/>
                        <a:t>PMD</a:t>
                      </a:r>
                      <a:endParaRPr lang="zh-CN" altLang="en-US"/>
                    </a:p>
                  </a:txBody>
                  <a:tcPr/>
                </a:tc>
                <a:tc>
                  <a:txBody>
                    <a:bodyPr/>
                    <a:p>
                      <a:pPr>
                        <a:buNone/>
                      </a:pPr>
                      <a:r>
                        <a:rPr lang="zh-CN" altLang="en-US"/>
                        <a:t>指向二级页目录中512项中的一个</a:t>
                      </a:r>
                      <a:endParaRPr lang="zh-CN" altLang="en-US"/>
                    </a:p>
                  </a:txBody>
                  <a:tcPr/>
                </a:tc>
                <a:tc>
                  <a:txBody>
                    <a:bodyPr/>
                    <a:p>
                      <a:pPr>
                        <a:buNone/>
                      </a:pPr>
                      <a:r>
                        <a:rPr lang="zh-CN" altLang="en-US"/>
                        <a:t>位29~21</a:t>
                      </a:r>
                      <a:endParaRPr lang="zh-CN" altLang="en-US"/>
                    </a:p>
                  </a:txBody>
                  <a:tcPr/>
                </a:tc>
              </a:tr>
              <a:tr h="1188720">
                <a:tc>
                  <a:txBody>
                    <a:bodyPr/>
                    <a:p>
                      <a:pPr>
                        <a:buNone/>
                      </a:pPr>
                      <a:r>
                        <a:rPr lang="zh-CN" altLang="en-US"/>
                        <a:t>PTE</a:t>
                      </a:r>
                      <a:endParaRPr lang="zh-CN" altLang="en-US"/>
                    </a:p>
                  </a:txBody>
                  <a:tcPr/>
                </a:tc>
                <a:tc>
                  <a:txBody>
                    <a:bodyPr/>
                    <a:p>
                      <a:pPr>
                        <a:buNone/>
                      </a:pPr>
                      <a:r>
                        <a:rPr lang="zh-CN" altLang="en-US"/>
                        <a:t>指向页表中512项中的一个</a:t>
                      </a:r>
                      <a:endParaRPr lang="zh-CN" altLang="en-US"/>
                    </a:p>
                  </a:txBody>
                  <a:tcPr/>
                </a:tc>
                <a:tc>
                  <a:txBody>
                    <a:bodyPr/>
                    <a:p>
                      <a:pPr>
                        <a:buNone/>
                      </a:pPr>
                      <a:r>
                        <a:rPr lang="zh-CN" altLang="en-US"/>
                        <a:t>位20~12</a:t>
                      </a:r>
                      <a:endParaRPr lang="zh-CN" altLang="en-US"/>
                    </a:p>
                  </a:txBody>
                  <a:tcPr/>
                </a:tc>
              </a:tr>
              <a:tr h="822960">
                <a:tc>
                  <a:txBody>
                    <a:bodyPr/>
                    <a:p>
                      <a:pPr>
                        <a:buNone/>
                      </a:pPr>
                      <a:r>
                        <a:rPr lang="zh-CN" altLang="en-US"/>
                        <a:t>page offset</a:t>
                      </a:r>
                      <a:endParaRPr lang="zh-CN" altLang="en-US"/>
                    </a:p>
                  </a:txBody>
                  <a:tcPr/>
                </a:tc>
                <a:tc>
                  <a:txBody>
                    <a:bodyPr/>
                    <a:p>
                      <a:pPr>
                        <a:buNone/>
                      </a:pPr>
                      <a:r>
                        <a:rPr lang="zh-CN" altLang="en-US"/>
                        <a:t>4KB页中的偏移</a:t>
                      </a:r>
                      <a:endParaRPr lang="zh-CN" altLang="en-US"/>
                    </a:p>
                  </a:txBody>
                  <a:tcPr/>
                </a:tc>
                <a:tc>
                  <a:txBody>
                    <a:bodyPr/>
                    <a:p>
                      <a:pPr>
                        <a:buNone/>
                      </a:pPr>
                      <a:r>
                        <a:rPr lang="zh-CN" altLang="en-US"/>
                        <a:t>位11~0</a:t>
                      </a:r>
                      <a:endParaRPr lang="zh-CN" altLang="en-US"/>
                    </a:p>
                  </a:txBody>
                  <a:tcPr/>
                </a:tc>
              </a:tr>
            </a:tbl>
          </a:graphicData>
        </a:graphic>
      </p:graphicFrame>
    </p:spTree>
  </p:cSld>
  <p:clrMapOvr>
    <a:masterClrMapping/>
  </p:clrMapOvr>
  <p:transition>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1" name="组合 100"/>
          <p:cNvGrpSpPr>
            <a:grpSpLocks noChangeAspect="1"/>
          </p:cNvGrpSpPr>
          <p:nvPr/>
        </p:nvGrpSpPr>
        <p:grpSpPr>
          <a:xfrm>
            <a:off x="4276933" y="2155840"/>
            <a:ext cx="1746060" cy="1481431"/>
            <a:chOff x="5553262" y="2638733"/>
            <a:chExt cx="2397222" cy="2093640"/>
          </a:xfrm>
        </p:grpSpPr>
        <p:grpSp>
          <p:nvGrpSpPr>
            <p:cNvPr id="102" name="组合 101"/>
            <p:cNvGrpSpPr/>
            <p:nvPr/>
          </p:nvGrpSpPr>
          <p:grpSpPr>
            <a:xfrm>
              <a:off x="5553262" y="2638733"/>
              <a:ext cx="2397222" cy="2093640"/>
              <a:chOff x="5553262" y="2638733"/>
              <a:chExt cx="2397222" cy="2093640"/>
            </a:xfrm>
          </p:grpSpPr>
          <p:grpSp>
            <p:nvGrpSpPr>
              <p:cNvPr id="104" name="组合 103"/>
              <p:cNvGrpSpPr/>
              <p:nvPr/>
            </p:nvGrpSpPr>
            <p:grpSpPr>
              <a:xfrm>
                <a:off x="5553262" y="2638733"/>
                <a:ext cx="2397222" cy="2093640"/>
                <a:chOff x="1511944" y="2420246"/>
                <a:chExt cx="2627152" cy="2294453"/>
              </a:xfrm>
              <a:effectLst>
                <a:outerShdw blurRad="203200" dist="38100" dir="3780000" sx="103000" sy="103000" algn="t" rotWithShape="0">
                  <a:prstClr val="black">
                    <a:alpha val="25000"/>
                  </a:prstClr>
                </a:outerShdw>
              </a:effectLst>
            </p:grpSpPr>
            <p:sp>
              <p:nvSpPr>
                <p:cNvPr id="106"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121920" tIns="60960" rIns="121920" bIns="60960" numCol="1" anchor="t" anchorCtr="0" compatLnSpc="1"/>
                <a:lstStyle/>
                <a:p>
                  <a:endParaRPr lang="zh-CN" altLang="en-US" sz="6600"/>
                </a:p>
              </p:txBody>
            </p:sp>
            <p:sp>
              <p:nvSpPr>
                <p:cNvPr id="107"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121920" tIns="60960" rIns="121920" bIns="60960" numCol="1" anchor="t" anchorCtr="0" compatLnSpc="1"/>
                <a:lstStyle/>
                <a:p>
                  <a:endParaRPr lang="zh-CN" altLang="en-US" sz="6600"/>
                </a:p>
              </p:txBody>
            </p:sp>
          </p:grpSp>
          <p:sp>
            <p:nvSpPr>
              <p:cNvPr id="105" name="Freeform 7"/>
              <p:cNvSpPr/>
              <p:nvPr/>
            </p:nvSpPr>
            <p:spPr bwMode="auto">
              <a:xfrm>
                <a:off x="5864945" y="288268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blipFill>
                <a:blip r:embed="rId1"/>
                <a:stretch>
                  <a:fillRect/>
                </a:stretch>
              </a:blipFill>
              <a:ln w="7938" cap="flat">
                <a:noFill/>
                <a:prstDash val="solid"/>
                <a:miter lim="800000"/>
              </a:ln>
              <a:effectLst/>
            </p:spPr>
            <p:txBody>
              <a:bodyPr vert="horz" wrap="square" lIns="121920" tIns="60960" rIns="121920" bIns="60960" numCol="1" anchor="t" anchorCtr="0" compatLnSpc="1"/>
              <a:lstStyle/>
              <a:p>
                <a:endParaRPr lang="zh-CN" altLang="en-US" sz="6600"/>
              </a:p>
            </p:txBody>
          </p:sp>
        </p:grpSp>
        <p:sp>
          <p:nvSpPr>
            <p:cNvPr id="103" name="TextBox 85"/>
            <p:cNvSpPr txBox="1"/>
            <p:nvPr/>
          </p:nvSpPr>
          <p:spPr>
            <a:xfrm>
              <a:off x="6052849" y="2822541"/>
              <a:ext cx="1010289" cy="1565881"/>
            </a:xfrm>
            <a:prstGeom prst="rect">
              <a:avLst/>
            </a:prstGeom>
            <a:noFill/>
          </p:spPr>
          <p:txBody>
            <a:bodyPr wrap="square" rtlCol="0">
              <a:spAutoFit/>
            </a:bodyPr>
            <a:lstStyle/>
            <a:p>
              <a:r>
                <a:rPr lang="zh-CN" altLang="en-US" sz="6600">
                  <a:solidFill>
                    <a:schemeClr val="bg1"/>
                  </a:solidFill>
                  <a:latin typeface="DFGothic-EB" panose="02010609010101010101" pitchFamily="1" charset="-128"/>
                  <a:ea typeface="DFGothic-EB" panose="02010609010101010101" pitchFamily="1" charset="-128"/>
                </a:rPr>
                <a:t>谢</a:t>
              </a:r>
              <a:endParaRPr lang="zh-CN" altLang="en-US" sz="6600" dirty="0">
                <a:solidFill>
                  <a:schemeClr val="bg1"/>
                </a:solidFill>
                <a:latin typeface="DFGothic-EB" panose="02010609010101010101" pitchFamily="1" charset="-128"/>
                <a:ea typeface="DFGothic-EB" panose="02010609010101010101" pitchFamily="1" charset="-128"/>
              </a:endParaRPr>
            </a:p>
          </p:txBody>
        </p:sp>
      </p:grpSp>
      <p:grpSp>
        <p:nvGrpSpPr>
          <p:cNvPr id="108" name="组合 107"/>
          <p:cNvGrpSpPr>
            <a:grpSpLocks noChangeAspect="1"/>
          </p:cNvGrpSpPr>
          <p:nvPr/>
        </p:nvGrpSpPr>
        <p:grpSpPr>
          <a:xfrm>
            <a:off x="2640410" y="2180544"/>
            <a:ext cx="1764440" cy="1497025"/>
            <a:chOff x="5553262" y="2638733"/>
            <a:chExt cx="2397222" cy="2093640"/>
          </a:xfrm>
        </p:grpSpPr>
        <p:grpSp>
          <p:nvGrpSpPr>
            <p:cNvPr id="109" name="组合 108"/>
            <p:cNvGrpSpPr/>
            <p:nvPr/>
          </p:nvGrpSpPr>
          <p:grpSpPr>
            <a:xfrm>
              <a:off x="5553262" y="2638733"/>
              <a:ext cx="2397222" cy="2093640"/>
              <a:chOff x="5553262" y="2638733"/>
              <a:chExt cx="2397222" cy="2093640"/>
            </a:xfrm>
          </p:grpSpPr>
          <p:grpSp>
            <p:nvGrpSpPr>
              <p:cNvPr id="111" name="组合 110"/>
              <p:cNvGrpSpPr/>
              <p:nvPr/>
            </p:nvGrpSpPr>
            <p:grpSpPr>
              <a:xfrm>
                <a:off x="5553262" y="2638733"/>
                <a:ext cx="2397222" cy="2093640"/>
                <a:chOff x="1511944" y="2420246"/>
                <a:chExt cx="2627152" cy="2294453"/>
              </a:xfrm>
              <a:effectLst>
                <a:outerShdw blurRad="203200" dist="38100" dir="3780000" sx="103000" sy="103000" algn="t" rotWithShape="0">
                  <a:prstClr val="black">
                    <a:alpha val="25000"/>
                  </a:prstClr>
                </a:outerShdw>
              </a:effectLst>
            </p:grpSpPr>
            <p:sp>
              <p:nvSpPr>
                <p:cNvPr id="113"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121920" tIns="60960" rIns="121920" bIns="60960" numCol="1" anchor="t" anchorCtr="0" compatLnSpc="1"/>
                <a:lstStyle/>
                <a:p>
                  <a:endParaRPr lang="zh-CN" altLang="en-US" sz="6600"/>
                </a:p>
              </p:txBody>
            </p:sp>
            <p:sp>
              <p:nvSpPr>
                <p:cNvPr id="114"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121920" tIns="60960" rIns="121920" bIns="60960" numCol="1" anchor="t" anchorCtr="0" compatLnSpc="1"/>
                <a:lstStyle/>
                <a:p>
                  <a:endParaRPr lang="zh-CN" altLang="en-US" sz="6600"/>
                </a:p>
              </p:txBody>
            </p:sp>
          </p:grpSp>
          <p:sp>
            <p:nvSpPr>
              <p:cNvPr id="112" name="Freeform 7"/>
              <p:cNvSpPr/>
              <p:nvPr/>
            </p:nvSpPr>
            <p:spPr bwMode="auto">
              <a:xfrm>
                <a:off x="5864945" y="288268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blipFill>
                <a:blip r:embed="rId1"/>
                <a:stretch>
                  <a:fillRect/>
                </a:stretch>
              </a:blipFill>
              <a:ln w="7938" cap="flat">
                <a:noFill/>
                <a:prstDash val="solid"/>
                <a:miter lim="800000"/>
              </a:ln>
              <a:effectLst/>
            </p:spPr>
            <p:txBody>
              <a:bodyPr vert="horz" wrap="square" lIns="121920" tIns="60960" rIns="121920" bIns="60960" numCol="1" anchor="t" anchorCtr="0" compatLnSpc="1"/>
              <a:lstStyle/>
              <a:p>
                <a:endParaRPr lang="zh-CN" altLang="en-US" sz="6600"/>
              </a:p>
            </p:txBody>
          </p:sp>
        </p:grpSp>
        <p:sp>
          <p:nvSpPr>
            <p:cNvPr id="110" name="TextBox 85"/>
            <p:cNvSpPr txBox="1"/>
            <p:nvPr/>
          </p:nvSpPr>
          <p:spPr>
            <a:xfrm>
              <a:off x="6119039" y="2734602"/>
              <a:ext cx="1010287" cy="1547904"/>
            </a:xfrm>
            <a:prstGeom prst="rect">
              <a:avLst/>
            </a:prstGeom>
            <a:noFill/>
          </p:spPr>
          <p:txBody>
            <a:bodyPr wrap="square" rtlCol="0">
              <a:spAutoFit/>
            </a:bodyPr>
            <a:lstStyle/>
            <a:p>
              <a:r>
                <a:rPr lang="zh-CN" altLang="en-US" sz="6600" dirty="0">
                  <a:solidFill>
                    <a:schemeClr val="bg1"/>
                  </a:solidFill>
                  <a:latin typeface="DFGothic-EB" panose="02010609010101010101" pitchFamily="1" charset="-128"/>
                  <a:ea typeface="DFGothic-EB" panose="02010609010101010101" pitchFamily="1" charset="-128"/>
                </a:rPr>
                <a:t>谢</a:t>
              </a:r>
              <a:endParaRPr lang="zh-CN" altLang="en-US" sz="6600" dirty="0">
                <a:solidFill>
                  <a:schemeClr val="bg1"/>
                </a:solidFill>
                <a:latin typeface="DFGothic-EB" panose="02010609010101010101" pitchFamily="1" charset="-128"/>
                <a:ea typeface="DFGothic-EB" panose="02010609010101010101" pitchFamily="1" charset="-128"/>
              </a:endParaRPr>
            </a:p>
          </p:txBody>
        </p:sp>
      </p:grpSp>
      <p:grpSp>
        <p:nvGrpSpPr>
          <p:cNvPr id="115" name="组合 114"/>
          <p:cNvGrpSpPr>
            <a:grpSpLocks noChangeAspect="1"/>
          </p:cNvGrpSpPr>
          <p:nvPr/>
        </p:nvGrpSpPr>
        <p:grpSpPr>
          <a:xfrm>
            <a:off x="5974769" y="2118425"/>
            <a:ext cx="1746060" cy="1481430"/>
            <a:chOff x="5553262" y="2638733"/>
            <a:chExt cx="2397222" cy="2093640"/>
          </a:xfrm>
        </p:grpSpPr>
        <p:grpSp>
          <p:nvGrpSpPr>
            <p:cNvPr id="116" name="组合 115"/>
            <p:cNvGrpSpPr/>
            <p:nvPr/>
          </p:nvGrpSpPr>
          <p:grpSpPr>
            <a:xfrm>
              <a:off x="5553262" y="2638733"/>
              <a:ext cx="2397222" cy="2093640"/>
              <a:chOff x="5553262" y="2638733"/>
              <a:chExt cx="2397222" cy="2093640"/>
            </a:xfrm>
          </p:grpSpPr>
          <p:grpSp>
            <p:nvGrpSpPr>
              <p:cNvPr id="118" name="组合 117"/>
              <p:cNvGrpSpPr/>
              <p:nvPr/>
            </p:nvGrpSpPr>
            <p:grpSpPr>
              <a:xfrm>
                <a:off x="5553262" y="2638733"/>
                <a:ext cx="2397222" cy="2093640"/>
                <a:chOff x="1511944" y="2420246"/>
                <a:chExt cx="2627152" cy="2294453"/>
              </a:xfrm>
              <a:effectLst>
                <a:outerShdw blurRad="203200" dist="38100" dir="3780000" sx="103000" sy="103000" algn="t" rotWithShape="0">
                  <a:prstClr val="black">
                    <a:alpha val="25000"/>
                  </a:prstClr>
                </a:outerShdw>
              </a:effectLst>
            </p:grpSpPr>
            <p:sp>
              <p:nvSpPr>
                <p:cNvPr id="120"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121920" tIns="60960" rIns="121920" bIns="60960" numCol="1" anchor="t" anchorCtr="0" compatLnSpc="1"/>
                <a:lstStyle/>
                <a:p>
                  <a:endParaRPr lang="zh-CN" altLang="en-US" sz="6600"/>
                </a:p>
              </p:txBody>
            </p:sp>
            <p:sp>
              <p:nvSpPr>
                <p:cNvPr id="121"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121920" tIns="60960" rIns="121920" bIns="60960" numCol="1" anchor="t" anchorCtr="0" compatLnSpc="1"/>
                <a:lstStyle/>
                <a:p>
                  <a:endParaRPr lang="zh-CN" altLang="en-US" sz="6600"/>
                </a:p>
              </p:txBody>
            </p:sp>
          </p:grpSp>
          <p:sp>
            <p:nvSpPr>
              <p:cNvPr id="119" name="Freeform 7"/>
              <p:cNvSpPr/>
              <p:nvPr/>
            </p:nvSpPr>
            <p:spPr bwMode="auto">
              <a:xfrm>
                <a:off x="5864945" y="288268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blipFill>
                <a:blip r:embed="rId1"/>
                <a:stretch>
                  <a:fillRect/>
                </a:stretch>
              </a:blipFill>
              <a:ln w="7938" cap="flat">
                <a:noFill/>
                <a:prstDash val="solid"/>
                <a:miter lim="800000"/>
              </a:ln>
              <a:effectLst/>
            </p:spPr>
            <p:txBody>
              <a:bodyPr vert="horz" wrap="square" lIns="121920" tIns="60960" rIns="121920" bIns="60960" numCol="1" anchor="t" anchorCtr="0" compatLnSpc="1"/>
              <a:lstStyle/>
              <a:p>
                <a:endParaRPr lang="zh-CN" altLang="en-US" sz="6600"/>
              </a:p>
            </p:txBody>
          </p:sp>
        </p:grpSp>
        <p:sp>
          <p:nvSpPr>
            <p:cNvPr id="117" name="TextBox 85"/>
            <p:cNvSpPr txBox="1"/>
            <p:nvPr/>
          </p:nvSpPr>
          <p:spPr>
            <a:xfrm>
              <a:off x="6089697" y="2718217"/>
              <a:ext cx="1010289" cy="1564199"/>
            </a:xfrm>
            <a:prstGeom prst="rect">
              <a:avLst/>
            </a:prstGeom>
            <a:noFill/>
          </p:spPr>
          <p:txBody>
            <a:bodyPr wrap="square" rtlCol="0">
              <a:spAutoFit/>
            </a:bodyPr>
            <a:lstStyle/>
            <a:p>
              <a:r>
                <a:rPr lang="zh-CN" altLang="en-US" sz="6600" dirty="0">
                  <a:solidFill>
                    <a:schemeClr val="bg1"/>
                  </a:solidFill>
                  <a:latin typeface="DFGothic-EB" panose="02010609010101010101" pitchFamily="1" charset="-128"/>
                  <a:ea typeface="DFGothic-EB" panose="02010609010101010101" pitchFamily="1" charset="-128"/>
                </a:rPr>
                <a:t>大</a:t>
              </a:r>
              <a:endParaRPr lang="zh-CN" altLang="en-US" sz="6600" dirty="0">
                <a:solidFill>
                  <a:schemeClr val="bg1"/>
                </a:solidFill>
                <a:latin typeface="DFGothic-EB" panose="02010609010101010101" pitchFamily="1" charset="-128"/>
                <a:ea typeface="DFGothic-EB" panose="02010609010101010101" pitchFamily="1" charset="-128"/>
              </a:endParaRPr>
            </a:p>
          </p:txBody>
        </p:sp>
      </p:grpSp>
      <p:grpSp>
        <p:nvGrpSpPr>
          <p:cNvPr id="122" name="组合 121"/>
          <p:cNvGrpSpPr>
            <a:grpSpLocks noChangeAspect="1"/>
          </p:cNvGrpSpPr>
          <p:nvPr/>
        </p:nvGrpSpPr>
        <p:grpSpPr>
          <a:xfrm>
            <a:off x="7594983" y="2152826"/>
            <a:ext cx="1709043" cy="1450024"/>
            <a:chOff x="5553262" y="2638733"/>
            <a:chExt cx="2397222" cy="2093640"/>
          </a:xfrm>
        </p:grpSpPr>
        <p:grpSp>
          <p:nvGrpSpPr>
            <p:cNvPr id="123" name="组合 122"/>
            <p:cNvGrpSpPr/>
            <p:nvPr/>
          </p:nvGrpSpPr>
          <p:grpSpPr>
            <a:xfrm>
              <a:off x="5553262" y="2638733"/>
              <a:ext cx="2397222" cy="2093640"/>
              <a:chOff x="5553262" y="2638733"/>
              <a:chExt cx="2397222" cy="2093640"/>
            </a:xfrm>
          </p:grpSpPr>
          <p:grpSp>
            <p:nvGrpSpPr>
              <p:cNvPr id="125" name="组合 124"/>
              <p:cNvGrpSpPr/>
              <p:nvPr/>
            </p:nvGrpSpPr>
            <p:grpSpPr>
              <a:xfrm>
                <a:off x="5553262" y="2638733"/>
                <a:ext cx="2397222" cy="2093640"/>
                <a:chOff x="1511944" y="2420246"/>
                <a:chExt cx="2627152" cy="2294453"/>
              </a:xfrm>
              <a:effectLst>
                <a:outerShdw blurRad="203200" dist="38100" dir="3780000" sx="103000" sy="103000" algn="t" rotWithShape="0">
                  <a:prstClr val="black">
                    <a:alpha val="25000"/>
                  </a:prstClr>
                </a:outerShdw>
              </a:effectLst>
            </p:grpSpPr>
            <p:sp>
              <p:nvSpPr>
                <p:cNvPr id="127"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121920" tIns="60960" rIns="121920" bIns="60960" numCol="1" anchor="t" anchorCtr="0" compatLnSpc="1"/>
                <a:lstStyle/>
                <a:p>
                  <a:endParaRPr lang="zh-CN" altLang="en-US" sz="6600"/>
                </a:p>
              </p:txBody>
            </p:sp>
            <p:sp>
              <p:nvSpPr>
                <p:cNvPr id="128"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121920" tIns="60960" rIns="121920" bIns="60960" numCol="1" anchor="t" anchorCtr="0" compatLnSpc="1"/>
                <a:lstStyle/>
                <a:p>
                  <a:endParaRPr lang="zh-CN" altLang="en-US" sz="6600"/>
                </a:p>
              </p:txBody>
            </p:sp>
          </p:grpSp>
          <p:sp>
            <p:nvSpPr>
              <p:cNvPr id="126" name="Freeform 7"/>
              <p:cNvSpPr/>
              <p:nvPr/>
            </p:nvSpPr>
            <p:spPr bwMode="auto">
              <a:xfrm>
                <a:off x="5864945" y="288268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blipFill>
                <a:blip r:embed="rId1"/>
                <a:stretch>
                  <a:fillRect/>
                </a:stretch>
              </a:blipFill>
              <a:ln w="7938" cap="flat">
                <a:noFill/>
                <a:prstDash val="solid"/>
                <a:miter lim="800000"/>
              </a:ln>
              <a:effectLst/>
            </p:spPr>
            <p:txBody>
              <a:bodyPr vert="horz" wrap="square" lIns="121920" tIns="60960" rIns="121920" bIns="60960" numCol="1" anchor="t" anchorCtr="0" compatLnSpc="1"/>
              <a:lstStyle/>
              <a:p>
                <a:endParaRPr lang="zh-CN" altLang="en-US" sz="6600"/>
              </a:p>
            </p:txBody>
          </p:sp>
        </p:grpSp>
        <p:sp>
          <p:nvSpPr>
            <p:cNvPr id="124" name="TextBox 85"/>
            <p:cNvSpPr txBox="1"/>
            <p:nvPr/>
          </p:nvSpPr>
          <p:spPr>
            <a:xfrm>
              <a:off x="6063563" y="2782389"/>
              <a:ext cx="1010287" cy="1598078"/>
            </a:xfrm>
            <a:prstGeom prst="rect">
              <a:avLst/>
            </a:prstGeom>
            <a:noFill/>
          </p:spPr>
          <p:txBody>
            <a:bodyPr wrap="square" rtlCol="0">
              <a:spAutoFit/>
            </a:bodyPr>
            <a:lstStyle/>
            <a:p>
              <a:r>
                <a:rPr lang="zh-CN" altLang="en-US" sz="6600" dirty="0">
                  <a:solidFill>
                    <a:schemeClr val="bg1"/>
                  </a:solidFill>
                  <a:latin typeface="DFGothic-EB" panose="02010609010101010101" pitchFamily="1" charset="-128"/>
                  <a:ea typeface="DFGothic-EB" panose="02010609010101010101" pitchFamily="1" charset="-128"/>
                </a:rPr>
                <a:t>家</a:t>
              </a:r>
              <a:endParaRPr lang="zh-CN" altLang="en-US" sz="6600" dirty="0">
                <a:solidFill>
                  <a:schemeClr val="bg1"/>
                </a:solidFill>
                <a:latin typeface="DFGothic-EB" panose="02010609010101010101" pitchFamily="1" charset="-128"/>
                <a:ea typeface="DFGothic-EB" panose="02010609010101010101" pitchFamily="1" charset="-128"/>
              </a:endParaRPr>
            </a:p>
          </p:txBody>
        </p:sp>
      </p:grpSp>
      <p:sp>
        <p:nvSpPr>
          <p:cNvPr id="129" name="椭圆 128"/>
          <p:cNvSpPr/>
          <p:nvPr/>
        </p:nvSpPr>
        <p:spPr>
          <a:xfrm>
            <a:off x="3923159" y="4119065"/>
            <a:ext cx="366369" cy="366369"/>
          </a:xfrm>
          <a:prstGeom prst="ellipse">
            <a:avLst/>
          </a:prstGeom>
          <a:solidFill>
            <a:srgbClr val="076C9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0" name="组合 129"/>
          <p:cNvGrpSpPr/>
          <p:nvPr/>
        </p:nvGrpSpPr>
        <p:grpSpPr>
          <a:xfrm>
            <a:off x="7918855" y="3628700"/>
            <a:ext cx="831871" cy="831871"/>
            <a:chOff x="304800" y="673100"/>
            <a:chExt cx="4000500" cy="4000500"/>
          </a:xfrm>
          <a:effectLst>
            <a:outerShdw blurRad="317500" dist="190500" dir="8100000" algn="tr" rotWithShape="0">
              <a:prstClr val="black">
                <a:alpha val="50000"/>
              </a:prstClr>
            </a:outerShdw>
          </a:effectLst>
        </p:grpSpPr>
        <p:sp>
          <p:nvSpPr>
            <p:cNvPr id="131" name="同心圆 13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2" name="椭圆 13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3" name="椭圆 132"/>
          <p:cNvSpPr/>
          <p:nvPr/>
        </p:nvSpPr>
        <p:spPr>
          <a:xfrm>
            <a:off x="6857270" y="3721086"/>
            <a:ext cx="366369" cy="366369"/>
          </a:xfrm>
          <a:prstGeom prst="ellipse">
            <a:avLst/>
          </a:prstGeom>
          <a:solidFill>
            <a:srgbClr val="076C9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4" name="组合 133"/>
          <p:cNvGrpSpPr/>
          <p:nvPr/>
        </p:nvGrpSpPr>
        <p:grpSpPr>
          <a:xfrm>
            <a:off x="5881089" y="1902794"/>
            <a:ext cx="293036" cy="293036"/>
            <a:chOff x="304800" y="673100"/>
            <a:chExt cx="4000500" cy="4000500"/>
          </a:xfrm>
          <a:effectLst>
            <a:outerShdw blurRad="381000" dist="152400" dir="8100000" algn="tr" rotWithShape="0">
              <a:prstClr val="black">
                <a:alpha val="70000"/>
              </a:prstClr>
            </a:outerShdw>
          </a:effectLst>
        </p:grpSpPr>
        <p:sp>
          <p:nvSpPr>
            <p:cNvPr id="135" name="同心圆 13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椭圆 135"/>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3027236" y="3537136"/>
            <a:ext cx="383892" cy="383892"/>
            <a:chOff x="304800" y="673100"/>
            <a:chExt cx="4000500" cy="4000500"/>
          </a:xfrm>
          <a:effectLst>
            <a:outerShdw blurRad="381000" dist="152400" dir="8100000" algn="tr" rotWithShape="0">
              <a:prstClr val="black">
                <a:alpha val="70000"/>
              </a:prstClr>
            </a:outerShdw>
          </a:effectLst>
        </p:grpSpPr>
        <p:sp>
          <p:nvSpPr>
            <p:cNvPr id="138" name="同心圆 1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9" name="椭圆 138"/>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0" name="椭圆 139"/>
          <p:cNvSpPr/>
          <p:nvPr/>
        </p:nvSpPr>
        <p:spPr>
          <a:xfrm>
            <a:off x="4163895" y="1871568"/>
            <a:ext cx="183185" cy="183185"/>
          </a:xfrm>
          <a:prstGeom prst="ellipse">
            <a:avLst/>
          </a:prstGeom>
          <a:solidFill>
            <a:srgbClr val="076C9A"/>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1" name="组合 140"/>
          <p:cNvGrpSpPr/>
          <p:nvPr/>
        </p:nvGrpSpPr>
        <p:grpSpPr>
          <a:xfrm>
            <a:off x="5748650" y="3337494"/>
            <a:ext cx="383892" cy="383892"/>
            <a:chOff x="304800" y="673100"/>
            <a:chExt cx="4000500" cy="4000500"/>
          </a:xfrm>
          <a:effectLst>
            <a:outerShdw blurRad="381000" dist="152400" dir="8100000" algn="tr" rotWithShape="0">
              <a:prstClr val="black">
                <a:alpha val="70000"/>
              </a:prstClr>
            </a:outerShdw>
          </a:effectLst>
        </p:grpSpPr>
        <p:sp>
          <p:nvSpPr>
            <p:cNvPr id="142" name="同心圆 14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3" name="椭圆 142"/>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slow" advClick="0" advTm="0">
    <p:push dir="u"/>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accel="52000" fill="hold" nodeType="withEffect" p14:presetBounceEnd="38000">
                                      <p:stCondLst>
                                        <p:cond delay="200"/>
                                      </p:stCondLst>
                                      <p:childTnLst>
                                        <p:set>
                                          <p:cBhvr>
                                            <p:cTn id="6" dur="1" fill="hold">
                                              <p:stCondLst>
                                                <p:cond delay="0"/>
                                              </p:stCondLst>
                                            </p:cTn>
                                            <p:tgtEl>
                                              <p:spTgt spid="101"/>
                                            </p:tgtEl>
                                            <p:attrNameLst>
                                              <p:attrName>style.visibility</p:attrName>
                                            </p:attrNameLst>
                                          </p:cBhvr>
                                          <p:to>
                                            <p:strVal val="visible"/>
                                          </p:to>
                                        </p:set>
                                        <p:anim calcmode="lin" valueType="num" p14:bounceEnd="38000">
                                          <p:cBhvr additive="base">
                                            <p:cTn id="7" dur="2000" fill="hold"/>
                                            <p:tgtEl>
                                              <p:spTgt spid="101"/>
                                            </p:tgtEl>
                                            <p:attrNameLst>
                                              <p:attrName>ppt_x</p:attrName>
                                            </p:attrNameLst>
                                          </p:cBhvr>
                                          <p:tavLst>
                                            <p:tav tm="0">
                                              <p:val>
                                                <p:strVal val="1+#ppt_w/2"/>
                                              </p:val>
                                            </p:tav>
                                            <p:tav tm="100000">
                                              <p:val>
                                                <p:strVal val="#ppt_x"/>
                                              </p:val>
                                            </p:tav>
                                          </p:tavLst>
                                        </p:anim>
                                        <p:anim calcmode="lin" valueType="num" p14:bounceEnd="38000">
                                          <p:cBhvr additive="base">
                                            <p:cTn id="8" dur="2000" fill="hold"/>
                                            <p:tgtEl>
                                              <p:spTgt spid="101"/>
                                            </p:tgtEl>
                                            <p:attrNameLst>
                                              <p:attrName>ppt_y</p:attrName>
                                            </p:attrNameLst>
                                          </p:cBhvr>
                                          <p:tavLst>
                                            <p:tav tm="0">
                                              <p:val>
                                                <p:strVal val="0-#ppt_h/2"/>
                                              </p:val>
                                            </p:tav>
                                            <p:tav tm="100000">
                                              <p:val>
                                                <p:strVal val="#ppt_y"/>
                                              </p:val>
                                            </p:tav>
                                          </p:tavLst>
                                        </p:anim>
                                      </p:childTnLst>
                                    </p:cTn>
                                  </p:par>
                                  <p:par>
                                    <p:cTn id="9" presetID="2" presetClass="entr" presetSubtype="3" accel="52000" fill="hold" nodeType="withEffect" p14:presetBounceEnd="38000">
                                      <p:stCondLst>
                                        <p:cond delay="200"/>
                                      </p:stCondLst>
                                      <p:childTnLst>
                                        <p:set>
                                          <p:cBhvr>
                                            <p:cTn id="10" dur="1" fill="hold">
                                              <p:stCondLst>
                                                <p:cond delay="0"/>
                                              </p:stCondLst>
                                            </p:cTn>
                                            <p:tgtEl>
                                              <p:spTgt spid="108"/>
                                            </p:tgtEl>
                                            <p:attrNameLst>
                                              <p:attrName>style.visibility</p:attrName>
                                            </p:attrNameLst>
                                          </p:cBhvr>
                                          <p:to>
                                            <p:strVal val="visible"/>
                                          </p:to>
                                        </p:set>
                                        <p:anim calcmode="lin" valueType="num" p14:bounceEnd="38000">
                                          <p:cBhvr additive="base">
                                            <p:cTn id="11" dur="2000" fill="hold"/>
                                            <p:tgtEl>
                                              <p:spTgt spid="108"/>
                                            </p:tgtEl>
                                            <p:attrNameLst>
                                              <p:attrName>ppt_x</p:attrName>
                                            </p:attrNameLst>
                                          </p:cBhvr>
                                          <p:tavLst>
                                            <p:tav tm="0">
                                              <p:val>
                                                <p:strVal val="1+#ppt_w/2"/>
                                              </p:val>
                                            </p:tav>
                                            <p:tav tm="100000">
                                              <p:val>
                                                <p:strVal val="#ppt_x"/>
                                              </p:val>
                                            </p:tav>
                                          </p:tavLst>
                                        </p:anim>
                                        <p:anim calcmode="lin" valueType="num" p14:bounceEnd="38000">
                                          <p:cBhvr additive="base">
                                            <p:cTn id="12" dur="2000" fill="hold"/>
                                            <p:tgtEl>
                                              <p:spTgt spid="108"/>
                                            </p:tgtEl>
                                            <p:attrNameLst>
                                              <p:attrName>ppt_y</p:attrName>
                                            </p:attrNameLst>
                                          </p:cBhvr>
                                          <p:tavLst>
                                            <p:tav tm="0">
                                              <p:val>
                                                <p:strVal val="0-#ppt_h/2"/>
                                              </p:val>
                                            </p:tav>
                                            <p:tav tm="100000">
                                              <p:val>
                                                <p:strVal val="#ppt_y"/>
                                              </p:val>
                                            </p:tav>
                                          </p:tavLst>
                                        </p:anim>
                                      </p:childTnLst>
                                    </p:cTn>
                                  </p:par>
                                  <p:par>
                                    <p:cTn id="13" presetID="2" presetClass="entr" presetSubtype="3" accel="52000" fill="hold" nodeType="withEffect" p14:presetBounceEnd="38000">
                                      <p:stCondLst>
                                        <p:cond delay="200"/>
                                      </p:stCondLst>
                                      <p:childTnLst>
                                        <p:set>
                                          <p:cBhvr>
                                            <p:cTn id="14" dur="1" fill="hold">
                                              <p:stCondLst>
                                                <p:cond delay="0"/>
                                              </p:stCondLst>
                                            </p:cTn>
                                            <p:tgtEl>
                                              <p:spTgt spid="115"/>
                                            </p:tgtEl>
                                            <p:attrNameLst>
                                              <p:attrName>style.visibility</p:attrName>
                                            </p:attrNameLst>
                                          </p:cBhvr>
                                          <p:to>
                                            <p:strVal val="visible"/>
                                          </p:to>
                                        </p:set>
                                        <p:anim calcmode="lin" valueType="num" p14:bounceEnd="38000">
                                          <p:cBhvr additive="base">
                                            <p:cTn id="15" dur="2000" fill="hold"/>
                                            <p:tgtEl>
                                              <p:spTgt spid="115"/>
                                            </p:tgtEl>
                                            <p:attrNameLst>
                                              <p:attrName>ppt_x</p:attrName>
                                            </p:attrNameLst>
                                          </p:cBhvr>
                                          <p:tavLst>
                                            <p:tav tm="0">
                                              <p:val>
                                                <p:strVal val="1+#ppt_w/2"/>
                                              </p:val>
                                            </p:tav>
                                            <p:tav tm="100000">
                                              <p:val>
                                                <p:strVal val="#ppt_x"/>
                                              </p:val>
                                            </p:tav>
                                          </p:tavLst>
                                        </p:anim>
                                        <p:anim calcmode="lin" valueType="num" p14:bounceEnd="38000">
                                          <p:cBhvr additive="base">
                                            <p:cTn id="16" dur="2000" fill="hold"/>
                                            <p:tgtEl>
                                              <p:spTgt spid="115"/>
                                            </p:tgtEl>
                                            <p:attrNameLst>
                                              <p:attrName>ppt_y</p:attrName>
                                            </p:attrNameLst>
                                          </p:cBhvr>
                                          <p:tavLst>
                                            <p:tav tm="0">
                                              <p:val>
                                                <p:strVal val="0-#ppt_h/2"/>
                                              </p:val>
                                            </p:tav>
                                            <p:tav tm="100000">
                                              <p:val>
                                                <p:strVal val="#ppt_y"/>
                                              </p:val>
                                            </p:tav>
                                          </p:tavLst>
                                        </p:anim>
                                      </p:childTnLst>
                                    </p:cTn>
                                  </p:par>
                                  <p:par>
                                    <p:cTn id="17" presetID="2" presetClass="entr" presetSubtype="3" accel="52000" fill="hold" nodeType="withEffect" p14:presetBounceEnd="38000">
                                      <p:stCondLst>
                                        <p:cond delay="200"/>
                                      </p:stCondLst>
                                      <p:childTnLst>
                                        <p:set>
                                          <p:cBhvr>
                                            <p:cTn id="18" dur="1" fill="hold">
                                              <p:stCondLst>
                                                <p:cond delay="0"/>
                                              </p:stCondLst>
                                            </p:cTn>
                                            <p:tgtEl>
                                              <p:spTgt spid="122"/>
                                            </p:tgtEl>
                                            <p:attrNameLst>
                                              <p:attrName>style.visibility</p:attrName>
                                            </p:attrNameLst>
                                          </p:cBhvr>
                                          <p:to>
                                            <p:strVal val="visible"/>
                                          </p:to>
                                        </p:set>
                                        <p:anim calcmode="lin" valueType="num" p14:bounceEnd="38000">
                                          <p:cBhvr additive="base">
                                            <p:cTn id="19" dur="2000" fill="hold"/>
                                            <p:tgtEl>
                                              <p:spTgt spid="122"/>
                                            </p:tgtEl>
                                            <p:attrNameLst>
                                              <p:attrName>ppt_x</p:attrName>
                                            </p:attrNameLst>
                                          </p:cBhvr>
                                          <p:tavLst>
                                            <p:tav tm="0">
                                              <p:val>
                                                <p:strVal val="1+#ppt_w/2"/>
                                              </p:val>
                                            </p:tav>
                                            <p:tav tm="100000">
                                              <p:val>
                                                <p:strVal val="#ppt_x"/>
                                              </p:val>
                                            </p:tav>
                                          </p:tavLst>
                                        </p:anim>
                                        <p:anim calcmode="lin" valueType="num" p14:bounceEnd="38000">
                                          <p:cBhvr additive="base">
                                            <p:cTn id="20" dur="2000" fill="hold"/>
                                            <p:tgtEl>
                                              <p:spTgt spid="122"/>
                                            </p:tgtEl>
                                            <p:attrNameLst>
                                              <p:attrName>ppt_y</p:attrName>
                                            </p:attrNameLst>
                                          </p:cBhvr>
                                          <p:tavLst>
                                            <p:tav tm="0">
                                              <p:val>
                                                <p:strVal val="0-#ppt_h/2"/>
                                              </p:val>
                                            </p:tav>
                                            <p:tav tm="100000">
                                              <p:val>
                                                <p:strVal val="#ppt_y"/>
                                              </p:val>
                                            </p:tav>
                                          </p:tavLst>
                                        </p:anim>
                                      </p:childTnLst>
                                    </p:cTn>
                                  </p:par>
                                  <p:par>
                                    <p:cTn id="21" presetID="1" presetClass="entr" presetSubtype="0" fill="hold" nodeType="withEffect">
                                      <p:stCondLst>
                                        <p:cond delay="600"/>
                                      </p:stCondLst>
                                      <p:childTnLst>
                                        <p:set>
                                          <p:cBhvr>
                                            <p:cTn id="22" dur="1" fill="hold">
                                              <p:stCondLst>
                                                <p:cond delay="0"/>
                                              </p:stCondLst>
                                            </p:cTn>
                                            <p:tgtEl>
                                              <p:spTgt spid="137"/>
                                            </p:tgtEl>
                                            <p:attrNameLst>
                                              <p:attrName>style.visibility</p:attrName>
                                            </p:attrNameLst>
                                          </p:cBhvr>
                                          <p:to>
                                            <p:strVal val="visible"/>
                                          </p:to>
                                        </p:set>
                                      </p:childTnLst>
                                    </p:cTn>
                                  </p:par>
                                  <p:par>
                                    <p:cTn id="23" presetID="53" presetClass="entr" presetSubtype="16" fill="hold" nodeType="withEffect">
                                      <p:stCondLst>
                                        <p:cond delay="600"/>
                                      </p:stCondLst>
                                      <p:childTnLst>
                                        <p:set>
                                          <p:cBhvr>
                                            <p:cTn id="24" dur="1" fill="hold">
                                              <p:stCondLst>
                                                <p:cond delay="0"/>
                                              </p:stCondLst>
                                            </p:cTn>
                                            <p:tgtEl>
                                              <p:spTgt spid="137"/>
                                            </p:tgtEl>
                                            <p:attrNameLst>
                                              <p:attrName>style.visibility</p:attrName>
                                            </p:attrNameLst>
                                          </p:cBhvr>
                                          <p:to>
                                            <p:strVal val="visible"/>
                                          </p:to>
                                        </p:set>
                                        <p:anim calcmode="lin" valueType="num">
                                          <p:cBhvr>
                                            <p:cTn id="25" dur="500" fill="hold"/>
                                            <p:tgtEl>
                                              <p:spTgt spid="137"/>
                                            </p:tgtEl>
                                            <p:attrNameLst>
                                              <p:attrName>ppt_w</p:attrName>
                                            </p:attrNameLst>
                                          </p:cBhvr>
                                          <p:tavLst>
                                            <p:tav tm="0">
                                              <p:val>
                                                <p:fltVal val="0"/>
                                              </p:val>
                                            </p:tav>
                                            <p:tav tm="100000">
                                              <p:val>
                                                <p:strVal val="#ppt_w"/>
                                              </p:val>
                                            </p:tav>
                                          </p:tavLst>
                                        </p:anim>
                                        <p:anim calcmode="lin" valueType="num">
                                          <p:cBhvr>
                                            <p:cTn id="26" dur="500" fill="hold"/>
                                            <p:tgtEl>
                                              <p:spTgt spid="137"/>
                                            </p:tgtEl>
                                            <p:attrNameLst>
                                              <p:attrName>ppt_h</p:attrName>
                                            </p:attrNameLst>
                                          </p:cBhvr>
                                          <p:tavLst>
                                            <p:tav tm="0">
                                              <p:val>
                                                <p:fltVal val="0"/>
                                              </p:val>
                                            </p:tav>
                                            <p:tav tm="100000">
                                              <p:val>
                                                <p:strVal val="#ppt_h"/>
                                              </p:val>
                                            </p:tav>
                                          </p:tavLst>
                                        </p:anim>
                                        <p:animEffect transition="in" filter="fade">
                                          <p:cBhvr>
                                            <p:cTn id="27" dur="500"/>
                                            <p:tgtEl>
                                              <p:spTgt spid="137"/>
                                            </p:tgtEl>
                                          </p:cBhvr>
                                        </p:animEffect>
                                      </p:childTnLst>
                                    </p:cTn>
                                  </p:par>
                                  <p:par>
                                    <p:cTn id="28" presetID="42" presetClass="path" presetSubtype="0" fill="hold" nodeType="withEffect">
                                      <p:stCondLst>
                                        <p:cond delay="600"/>
                                      </p:stCondLst>
                                      <p:childTnLst>
                                        <p:animMotion origin="layout" path="M 1.87866E-6 0 L 0.13501 0.28333 " pathEditMode="relative" rAng="0" ptsTypes="AA">
                                          <p:cBhvr>
                                            <p:cTn id="29" dur="500" spd="-100000" fill="hold"/>
                                            <p:tgtEl>
                                              <p:spTgt spid="137"/>
                                            </p:tgtEl>
                                            <p:attrNameLst>
                                              <p:attrName>ppt_x</p:attrName>
                                              <p:attrName>ppt_y</p:attrName>
                                            </p:attrNameLst>
                                          </p:cBhvr>
                                          <p:rCtr x="6744" y="14167"/>
                                        </p:animMotion>
                                      </p:childTnLst>
                                    </p:cTn>
                                  </p:par>
                                  <p:par>
                                    <p:cTn id="30" presetID="1" presetClass="entr" presetSubtype="0" fill="hold" grpId="0" nodeType="withEffect">
                                      <p:stCondLst>
                                        <p:cond delay="400"/>
                                      </p:stCondLst>
                                      <p:childTnLst>
                                        <p:set>
                                          <p:cBhvr>
                                            <p:cTn id="31" dur="1" fill="hold">
                                              <p:stCondLst>
                                                <p:cond delay="0"/>
                                              </p:stCondLst>
                                            </p:cTn>
                                            <p:tgtEl>
                                              <p:spTgt spid="129"/>
                                            </p:tgtEl>
                                            <p:attrNameLst>
                                              <p:attrName>style.visibility</p:attrName>
                                            </p:attrNameLst>
                                          </p:cBhvr>
                                          <p:to>
                                            <p:strVal val="visible"/>
                                          </p:to>
                                        </p:set>
                                      </p:childTnLst>
                                    </p:cTn>
                                  </p:par>
                                  <p:par>
                                    <p:cTn id="32" presetID="53" presetClass="entr" presetSubtype="16" fill="hold" grpId="1" nodeType="withEffect">
                                      <p:stCondLst>
                                        <p:cond delay="400"/>
                                      </p:stCondLst>
                                      <p:childTnLst>
                                        <p:set>
                                          <p:cBhvr>
                                            <p:cTn id="33" dur="1" fill="hold">
                                              <p:stCondLst>
                                                <p:cond delay="0"/>
                                              </p:stCondLst>
                                            </p:cTn>
                                            <p:tgtEl>
                                              <p:spTgt spid="129"/>
                                            </p:tgtEl>
                                            <p:attrNameLst>
                                              <p:attrName>style.visibility</p:attrName>
                                            </p:attrNameLst>
                                          </p:cBhvr>
                                          <p:to>
                                            <p:strVal val="visible"/>
                                          </p:to>
                                        </p:set>
                                        <p:anim calcmode="lin" valueType="num">
                                          <p:cBhvr>
                                            <p:cTn id="34" dur="500" fill="hold"/>
                                            <p:tgtEl>
                                              <p:spTgt spid="129"/>
                                            </p:tgtEl>
                                            <p:attrNameLst>
                                              <p:attrName>ppt_w</p:attrName>
                                            </p:attrNameLst>
                                          </p:cBhvr>
                                          <p:tavLst>
                                            <p:tav tm="0">
                                              <p:val>
                                                <p:fltVal val="0"/>
                                              </p:val>
                                            </p:tav>
                                            <p:tav tm="100000">
                                              <p:val>
                                                <p:strVal val="#ppt_w"/>
                                              </p:val>
                                            </p:tav>
                                          </p:tavLst>
                                        </p:anim>
                                        <p:anim calcmode="lin" valueType="num">
                                          <p:cBhvr>
                                            <p:cTn id="35" dur="500" fill="hold"/>
                                            <p:tgtEl>
                                              <p:spTgt spid="129"/>
                                            </p:tgtEl>
                                            <p:attrNameLst>
                                              <p:attrName>ppt_h</p:attrName>
                                            </p:attrNameLst>
                                          </p:cBhvr>
                                          <p:tavLst>
                                            <p:tav tm="0">
                                              <p:val>
                                                <p:fltVal val="0"/>
                                              </p:val>
                                            </p:tav>
                                            <p:tav tm="100000">
                                              <p:val>
                                                <p:strVal val="#ppt_h"/>
                                              </p:val>
                                            </p:tav>
                                          </p:tavLst>
                                        </p:anim>
                                        <p:animEffect transition="in" filter="fade">
                                          <p:cBhvr>
                                            <p:cTn id="36" dur="500"/>
                                            <p:tgtEl>
                                              <p:spTgt spid="129"/>
                                            </p:tgtEl>
                                          </p:cBhvr>
                                        </p:animEffect>
                                      </p:childTnLst>
                                    </p:cTn>
                                  </p:par>
                                  <p:par>
                                    <p:cTn id="37" presetID="42" presetClass="path" presetSubtype="0" fill="hold" grpId="2" nodeType="withEffect">
                                      <p:stCondLst>
                                        <p:cond delay="400"/>
                                      </p:stCondLst>
                                      <p:childTnLst>
                                        <p:animMotion origin="layout" path="M -4.91212E-6 -4.81481E-6 L 0.0625 0.20556 " pathEditMode="relative" rAng="0" ptsTypes="AA">
                                          <p:cBhvr>
                                            <p:cTn id="38" dur="500" spd="-100000" fill="hold"/>
                                            <p:tgtEl>
                                              <p:spTgt spid="129"/>
                                            </p:tgtEl>
                                            <p:attrNameLst>
                                              <p:attrName>ppt_x</p:attrName>
                                              <p:attrName>ppt_y</p:attrName>
                                            </p:attrNameLst>
                                          </p:cBhvr>
                                          <p:rCtr x="3125" y="10278"/>
                                        </p:animMotion>
                                      </p:childTnLst>
                                    </p:cTn>
                                  </p:par>
                                  <p:par>
                                    <p:cTn id="39" presetID="1" presetClass="entr" presetSubtype="0" fill="hold" grpId="0" nodeType="withEffect">
                                      <p:stCondLst>
                                        <p:cond delay="200"/>
                                      </p:stCondLst>
                                      <p:childTnLst>
                                        <p:set>
                                          <p:cBhvr>
                                            <p:cTn id="40" dur="1" fill="hold">
                                              <p:stCondLst>
                                                <p:cond delay="0"/>
                                              </p:stCondLst>
                                            </p:cTn>
                                            <p:tgtEl>
                                              <p:spTgt spid="140"/>
                                            </p:tgtEl>
                                            <p:attrNameLst>
                                              <p:attrName>style.visibility</p:attrName>
                                            </p:attrNameLst>
                                          </p:cBhvr>
                                          <p:to>
                                            <p:strVal val="visible"/>
                                          </p:to>
                                        </p:set>
                                      </p:childTnLst>
                                    </p:cTn>
                                  </p:par>
                                  <p:par>
                                    <p:cTn id="41" presetID="53" presetClass="entr" presetSubtype="16" fill="hold" grpId="1" nodeType="withEffect">
                                      <p:stCondLst>
                                        <p:cond delay="200"/>
                                      </p:stCondLst>
                                      <p:childTnLst>
                                        <p:set>
                                          <p:cBhvr>
                                            <p:cTn id="42" dur="1" fill="hold">
                                              <p:stCondLst>
                                                <p:cond delay="0"/>
                                              </p:stCondLst>
                                            </p:cTn>
                                            <p:tgtEl>
                                              <p:spTgt spid="140"/>
                                            </p:tgtEl>
                                            <p:attrNameLst>
                                              <p:attrName>style.visibility</p:attrName>
                                            </p:attrNameLst>
                                          </p:cBhvr>
                                          <p:to>
                                            <p:strVal val="visible"/>
                                          </p:to>
                                        </p:set>
                                        <p:anim calcmode="lin" valueType="num">
                                          <p:cBhvr>
                                            <p:cTn id="43" dur="500" fill="hold"/>
                                            <p:tgtEl>
                                              <p:spTgt spid="140"/>
                                            </p:tgtEl>
                                            <p:attrNameLst>
                                              <p:attrName>ppt_w</p:attrName>
                                            </p:attrNameLst>
                                          </p:cBhvr>
                                          <p:tavLst>
                                            <p:tav tm="0">
                                              <p:val>
                                                <p:fltVal val="0"/>
                                              </p:val>
                                            </p:tav>
                                            <p:tav tm="100000">
                                              <p:val>
                                                <p:strVal val="#ppt_w"/>
                                              </p:val>
                                            </p:tav>
                                          </p:tavLst>
                                        </p:anim>
                                        <p:anim calcmode="lin" valueType="num">
                                          <p:cBhvr>
                                            <p:cTn id="44" dur="500" fill="hold"/>
                                            <p:tgtEl>
                                              <p:spTgt spid="140"/>
                                            </p:tgtEl>
                                            <p:attrNameLst>
                                              <p:attrName>ppt_h</p:attrName>
                                            </p:attrNameLst>
                                          </p:cBhvr>
                                          <p:tavLst>
                                            <p:tav tm="0">
                                              <p:val>
                                                <p:fltVal val="0"/>
                                              </p:val>
                                            </p:tav>
                                            <p:tav tm="100000">
                                              <p:val>
                                                <p:strVal val="#ppt_h"/>
                                              </p:val>
                                            </p:tav>
                                          </p:tavLst>
                                        </p:anim>
                                        <p:animEffect transition="in" filter="fade">
                                          <p:cBhvr>
                                            <p:cTn id="45" dur="500"/>
                                            <p:tgtEl>
                                              <p:spTgt spid="140"/>
                                            </p:tgtEl>
                                          </p:cBhvr>
                                        </p:animEffect>
                                      </p:childTnLst>
                                    </p:cTn>
                                  </p:par>
                                  <p:par>
                                    <p:cTn id="46" presetID="42" presetClass="path" presetSubtype="0" fill="hold" grpId="2" nodeType="withEffect">
                                      <p:stCondLst>
                                        <p:cond delay="200"/>
                                      </p:stCondLst>
                                      <p:childTnLst>
                                        <p:animMotion origin="layout" path="M -2.90197E-6 -1.11111E-6 L -0.01367 0.35 " pathEditMode="relative" rAng="0" ptsTypes="AA">
                                          <p:cBhvr>
                                            <p:cTn id="47" dur="500" spd="-100000" fill="hold"/>
                                            <p:tgtEl>
                                              <p:spTgt spid="140"/>
                                            </p:tgtEl>
                                            <p:attrNameLst>
                                              <p:attrName>ppt_x</p:attrName>
                                              <p:attrName>ppt_y</p:attrName>
                                            </p:attrNameLst>
                                          </p:cBhvr>
                                          <p:rCtr x="-690" y="17500"/>
                                        </p:animMotion>
                                      </p:childTnLst>
                                    </p:cTn>
                                  </p:par>
                                  <p:par>
                                    <p:cTn id="48" presetID="1" presetClass="entr" presetSubtype="0" fill="hold" nodeType="withEffect">
                                      <p:stCondLst>
                                        <p:cond delay="600"/>
                                      </p:stCondLst>
                                      <p:childTnLst>
                                        <p:set>
                                          <p:cBhvr>
                                            <p:cTn id="49" dur="1" fill="hold">
                                              <p:stCondLst>
                                                <p:cond delay="0"/>
                                              </p:stCondLst>
                                            </p:cTn>
                                            <p:tgtEl>
                                              <p:spTgt spid="134"/>
                                            </p:tgtEl>
                                            <p:attrNameLst>
                                              <p:attrName>style.visibility</p:attrName>
                                            </p:attrNameLst>
                                          </p:cBhvr>
                                          <p:to>
                                            <p:strVal val="visible"/>
                                          </p:to>
                                        </p:set>
                                      </p:childTnLst>
                                    </p:cTn>
                                  </p:par>
                                  <p:par>
                                    <p:cTn id="50" presetID="53" presetClass="entr" presetSubtype="16" fill="hold" nodeType="withEffect">
                                      <p:stCondLst>
                                        <p:cond delay="600"/>
                                      </p:stCondLst>
                                      <p:childTnLst>
                                        <p:set>
                                          <p:cBhvr>
                                            <p:cTn id="51" dur="1" fill="hold">
                                              <p:stCondLst>
                                                <p:cond delay="0"/>
                                              </p:stCondLst>
                                            </p:cTn>
                                            <p:tgtEl>
                                              <p:spTgt spid="134"/>
                                            </p:tgtEl>
                                            <p:attrNameLst>
                                              <p:attrName>style.visibility</p:attrName>
                                            </p:attrNameLst>
                                          </p:cBhvr>
                                          <p:to>
                                            <p:strVal val="visible"/>
                                          </p:to>
                                        </p:set>
                                        <p:anim calcmode="lin" valueType="num">
                                          <p:cBhvr>
                                            <p:cTn id="52" dur="500" fill="hold"/>
                                            <p:tgtEl>
                                              <p:spTgt spid="134"/>
                                            </p:tgtEl>
                                            <p:attrNameLst>
                                              <p:attrName>ppt_w</p:attrName>
                                            </p:attrNameLst>
                                          </p:cBhvr>
                                          <p:tavLst>
                                            <p:tav tm="0">
                                              <p:val>
                                                <p:fltVal val="0"/>
                                              </p:val>
                                            </p:tav>
                                            <p:tav tm="100000">
                                              <p:val>
                                                <p:strVal val="#ppt_w"/>
                                              </p:val>
                                            </p:tav>
                                          </p:tavLst>
                                        </p:anim>
                                        <p:anim calcmode="lin" valueType="num">
                                          <p:cBhvr>
                                            <p:cTn id="53" dur="500" fill="hold"/>
                                            <p:tgtEl>
                                              <p:spTgt spid="134"/>
                                            </p:tgtEl>
                                            <p:attrNameLst>
                                              <p:attrName>ppt_h</p:attrName>
                                            </p:attrNameLst>
                                          </p:cBhvr>
                                          <p:tavLst>
                                            <p:tav tm="0">
                                              <p:val>
                                                <p:fltVal val="0"/>
                                              </p:val>
                                            </p:tav>
                                            <p:tav tm="100000">
                                              <p:val>
                                                <p:strVal val="#ppt_h"/>
                                              </p:val>
                                            </p:tav>
                                          </p:tavLst>
                                        </p:anim>
                                        <p:animEffect transition="in" filter="fade">
                                          <p:cBhvr>
                                            <p:cTn id="54" dur="500"/>
                                            <p:tgtEl>
                                              <p:spTgt spid="134"/>
                                            </p:tgtEl>
                                          </p:cBhvr>
                                        </p:animEffect>
                                      </p:childTnLst>
                                    </p:cTn>
                                  </p:par>
                                  <p:par>
                                    <p:cTn id="55" presetID="42" presetClass="path" presetSubtype="0" fill="hold" nodeType="withEffect">
                                      <p:stCondLst>
                                        <p:cond delay="600"/>
                                      </p:stCondLst>
                                      <p:childTnLst>
                                        <p:animMotion origin="layout" path="M 3.32509E-6 -2.59259E-6 L -0.04752 0.38542 " pathEditMode="relative" rAng="0" ptsTypes="AA">
                                          <p:cBhvr>
                                            <p:cTn id="56" dur="500" spd="-100000" fill="hold"/>
                                            <p:tgtEl>
                                              <p:spTgt spid="134"/>
                                            </p:tgtEl>
                                            <p:attrNameLst>
                                              <p:attrName>ppt_x</p:attrName>
                                              <p:attrName>ppt_y</p:attrName>
                                            </p:attrNameLst>
                                          </p:cBhvr>
                                          <p:rCtr x="-2383" y="19259"/>
                                        </p:animMotion>
                                      </p:childTnLst>
                                    </p:cTn>
                                  </p:par>
                                  <p:par>
                                    <p:cTn id="57" presetID="1" presetClass="entr" presetSubtype="0" fill="hold" nodeType="withEffect">
                                      <p:stCondLst>
                                        <p:cond delay="0"/>
                                      </p:stCondLst>
                                      <p:childTnLst>
                                        <p:set>
                                          <p:cBhvr>
                                            <p:cTn id="58" dur="1" fill="hold">
                                              <p:stCondLst>
                                                <p:cond delay="0"/>
                                              </p:stCondLst>
                                            </p:cTn>
                                            <p:tgtEl>
                                              <p:spTgt spid="130"/>
                                            </p:tgtEl>
                                            <p:attrNameLst>
                                              <p:attrName>style.visibility</p:attrName>
                                            </p:attrNameLst>
                                          </p:cBhvr>
                                          <p:to>
                                            <p:strVal val="visible"/>
                                          </p:to>
                                        </p:set>
                                      </p:childTnLst>
                                    </p:cTn>
                                  </p:par>
                                  <p:par>
                                    <p:cTn id="59" presetID="42" presetClass="path" presetSubtype="0" fill="hold" nodeType="withEffect">
                                      <p:stCondLst>
                                        <p:cond delay="0"/>
                                      </p:stCondLst>
                                      <p:childTnLst>
                                        <p:animMotion origin="layout" path="M -4.75199E-6 -4.81481E-6 L -0.08748 0.25903 " pathEditMode="relative" rAng="0" ptsTypes="AA">
                                          <p:cBhvr>
                                            <p:cTn id="60" dur="500" spd="-100000" fill="hold"/>
                                            <p:tgtEl>
                                              <p:spTgt spid="130"/>
                                            </p:tgtEl>
                                            <p:attrNameLst>
                                              <p:attrName>ppt_x</p:attrName>
                                              <p:attrName>ppt_y</p:attrName>
                                            </p:attrNameLst>
                                          </p:cBhvr>
                                          <p:rCtr x="-4374" y="12940"/>
                                        </p:animMotion>
                                      </p:childTnLst>
                                    </p:cTn>
                                  </p:par>
                                  <p:par>
                                    <p:cTn id="61" presetID="53" presetClass="entr" presetSubtype="16" fill="hold" nodeType="withEffect">
                                      <p:stCondLst>
                                        <p:cond delay="0"/>
                                      </p:stCondLst>
                                      <p:childTnLst>
                                        <p:set>
                                          <p:cBhvr>
                                            <p:cTn id="62" dur="1" fill="hold">
                                              <p:stCondLst>
                                                <p:cond delay="0"/>
                                              </p:stCondLst>
                                            </p:cTn>
                                            <p:tgtEl>
                                              <p:spTgt spid="130"/>
                                            </p:tgtEl>
                                            <p:attrNameLst>
                                              <p:attrName>style.visibility</p:attrName>
                                            </p:attrNameLst>
                                          </p:cBhvr>
                                          <p:to>
                                            <p:strVal val="visible"/>
                                          </p:to>
                                        </p:set>
                                        <p:anim calcmode="lin" valueType="num">
                                          <p:cBhvr>
                                            <p:cTn id="63" dur="500" fill="hold"/>
                                            <p:tgtEl>
                                              <p:spTgt spid="130"/>
                                            </p:tgtEl>
                                            <p:attrNameLst>
                                              <p:attrName>ppt_w</p:attrName>
                                            </p:attrNameLst>
                                          </p:cBhvr>
                                          <p:tavLst>
                                            <p:tav tm="0">
                                              <p:val>
                                                <p:fltVal val="0"/>
                                              </p:val>
                                            </p:tav>
                                            <p:tav tm="100000">
                                              <p:val>
                                                <p:strVal val="#ppt_w"/>
                                              </p:val>
                                            </p:tav>
                                          </p:tavLst>
                                        </p:anim>
                                        <p:anim calcmode="lin" valueType="num">
                                          <p:cBhvr>
                                            <p:cTn id="64" dur="500" fill="hold"/>
                                            <p:tgtEl>
                                              <p:spTgt spid="130"/>
                                            </p:tgtEl>
                                            <p:attrNameLst>
                                              <p:attrName>ppt_h</p:attrName>
                                            </p:attrNameLst>
                                          </p:cBhvr>
                                          <p:tavLst>
                                            <p:tav tm="0">
                                              <p:val>
                                                <p:fltVal val="0"/>
                                              </p:val>
                                            </p:tav>
                                            <p:tav tm="100000">
                                              <p:val>
                                                <p:strVal val="#ppt_h"/>
                                              </p:val>
                                            </p:tav>
                                          </p:tavLst>
                                        </p:anim>
                                        <p:animEffect transition="in" filter="fade">
                                          <p:cBhvr>
                                            <p:cTn id="65" dur="500"/>
                                            <p:tgtEl>
                                              <p:spTgt spid="130"/>
                                            </p:tgtEl>
                                          </p:cBhvr>
                                        </p:animEffect>
                                      </p:childTnLst>
                                    </p:cTn>
                                  </p:par>
                                  <p:par>
                                    <p:cTn id="66" presetID="1" presetClass="entr" presetSubtype="0" fill="hold" nodeType="withEffect">
                                      <p:stCondLst>
                                        <p:cond delay="400"/>
                                      </p:stCondLst>
                                      <p:childTnLst>
                                        <p:set>
                                          <p:cBhvr>
                                            <p:cTn id="67" dur="1" fill="hold">
                                              <p:stCondLst>
                                                <p:cond delay="0"/>
                                              </p:stCondLst>
                                            </p:cTn>
                                            <p:tgtEl>
                                              <p:spTgt spid="141"/>
                                            </p:tgtEl>
                                            <p:attrNameLst>
                                              <p:attrName>style.visibility</p:attrName>
                                            </p:attrNameLst>
                                          </p:cBhvr>
                                          <p:to>
                                            <p:strVal val="visible"/>
                                          </p:to>
                                        </p:set>
                                      </p:childTnLst>
                                    </p:cTn>
                                  </p:par>
                                  <p:par>
                                    <p:cTn id="68" presetID="53" presetClass="entr" presetSubtype="16" fill="hold" nodeType="withEffect">
                                      <p:stCondLst>
                                        <p:cond delay="400"/>
                                      </p:stCondLst>
                                      <p:childTnLst>
                                        <p:set>
                                          <p:cBhvr>
                                            <p:cTn id="69" dur="1" fill="hold">
                                              <p:stCondLst>
                                                <p:cond delay="0"/>
                                              </p:stCondLst>
                                            </p:cTn>
                                            <p:tgtEl>
                                              <p:spTgt spid="141"/>
                                            </p:tgtEl>
                                            <p:attrNameLst>
                                              <p:attrName>style.visibility</p:attrName>
                                            </p:attrNameLst>
                                          </p:cBhvr>
                                          <p:to>
                                            <p:strVal val="visible"/>
                                          </p:to>
                                        </p:set>
                                        <p:anim calcmode="lin" valueType="num">
                                          <p:cBhvr>
                                            <p:cTn id="70" dur="500" fill="hold"/>
                                            <p:tgtEl>
                                              <p:spTgt spid="141"/>
                                            </p:tgtEl>
                                            <p:attrNameLst>
                                              <p:attrName>ppt_w</p:attrName>
                                            </p:attrNameLst>
                                          </p:cBhvr>
                                          <p:tavLst>
                                            <p:tav tm="0">
                                              <p:val>
                                                <p:fltVal val="0"/>
                                              </p:val>
                                            </p:tav>
                                            <p:tav tm="100000">
                                              <p:val>
                                                <p:strVal val="#ppt_w"/>
                                              </p:val>
                                            </p:tav>
                                          </p:tavLst>
                                        </p:anim>
                                        <p:anim calcmode="lin" valueType="num">
                                          <p:cBhvr>
                                            <p:cTn id="71" dur="500" fill="hold"/>
                                            <p:tgtEl>
                                              <p:spTgt spid="141"/>
                                            </p:tgtEl>
                                            <p:attrNameLst>
                                              <p:attrName>ppt_h</p:attrName>
                                            </p:attrNameLst>
                                          </p:cBhvr>
                                          <p:tavLst>
                                            <p:tav tm="0">
                                              <p:val>
                                                <p:fltVal val="0"/>
                                              </p:val>
                                            </p:tav>
                                            <p:tav tm="100000">
                                              <p:val>
                                                <p:strVal val="#ppt_h"/>
                                              </p:val>
                                            </p:tav>
                                          </p:tavLst>
                                        </p:anim>
                                        <p:animEffect transition="in" filter="fade">
                                          <p:cBhvr>
                                            <p:cTn id="72" dur="500"/>
                                            <p:tgtEl>
                                              <p:spTgt spid="141"/>
                                            </p:tgtEl>
                                          </p:cBhvr>
                                        </p:animEffect>
                                      </p:childTnLst>
                                    </p:cTn>
                                  </p:par>
                                  <p:par>
                                    <p:cTn id="73" presetID="42" presetClass="path" presetSubtype="0" fill="hold" nodeType="withEffect">
                                      <p:stCondLst>
                                        <p:cond delay="400"/>
                                      </p:stCondLst>
                                      <p:childTnLst>
                                        <p:animMotion origin="layout" path="M 3.85106E-6 -3.33333E-6 L -0.1837 0.37431 " pathEditMode="relative" rAng="0" ptsTypes="AA">
                                          <p:cBhvr>
                                            <p:cTn id="74" dur="500" spd="-100000" fill="hold"/>
                                            <p:tgtEl>
                                              <p:spTgt spid="141"/>
                                            </p:tgtEl>
                                            <p:attrNameLst>
                                              <p:attrName>ppt_x</p:attrName>
                                              <p:attrName>ppt_y</p:attrName>
                                            </p:attrNameLst>
                                          </p:cBhvr>
                                          <p:rCtr x="-9192" y="18704"/>
                                        </p:animMotion>
                                      </p:childTnLst>
                                    </p:cTn>
                                  </p:par>
                                  <p:par>
                                    <p:cTn id="75" presetID="1" presetClass="entr" presetSubtype="0" fill="hold" grpId="0" nodeType="withEffect">
                                      <p:stCondLst>
                                        <p:cond delay="600"/>
                                      </p:stCondLst>
                                      <p:childTnLst>
                                        <p:set>
                                          <p:cBhvr>
                                            <p:cTn id="76" dur="1" fill="hold">
                                              <p:stCondLst>
                                                <p:cond delay="0"/>
                                              </p:stCondLst>
                                            </p:cTn>
                                            <p:tgtEl>
                                              <p:spTgt spid="133"/>
                                            </p:tgtEl>
                                            <p:attrNameLst>
                                              <p:attrName>style.visibility</p:attrName>
                                            </p:attrNameLst>
                                          </p:cBhvr>
                                          <p:to>
                                            <p:strVal val="visible"/>
                                          </p:to>
                                        </p:set>
                                      </p:childTnLst>
                                    </p:cTn>
                                  </p:par>
                                  <p:par>
                                    <p:cTn id="77" presetID="53" presetClass="entr" presetSubtype="16" fill="hold" grpId="1" nodeType="withEffect">
                                      <p:stCondLst>
                                        <p:cond delay="600"/>
                                      </p:stCondLst>
                                      <p:childTnLst>
                                        <p:set>
                                          <p:cBhvr>
                                            <p:cTn id="78" dur="1" fill="hold">
                                              <p:stCondLst>
                                                <p:cond delay="0"/>
                                              </p:stCondLst>
                                            </p:cTn>
                                            <p:tgtEl>
                                              <p:spTgt spid="133"/>
                                            </p:tgtEl>
                                            <p:attrNameLst>
                                              <p:attrName>style.visibility</p:attrName>
                                            </p:attrNameLst>
                                          </p:cBhvr>
                                          <p:to>
                                            <p:strVal val="visible"/>
                                          </p:to>
                                        </p:set>
                                        <p:anim calcmode="lin" valueType="num">
                                          <p:cBhvr>
                                            <p:cTn id="79" dur="500" fill="hold"/>
                                            <p:tgtEl>
                                              <p:spTgt spid="133"/>
                                            </p:tgtEl>
                                            <p:attrNameLst>
                                              <p:attrName>ppt_w</p:attrName>
                                            </p:attrNameLst>
                                          </p:cBhvr>
                                          <p:tavLst>
                                            <p:tav tm="0">
                                              <p:val>
                                                <p:fltVal val="0"/>
                                              </p:val>
                                            </p:tav>
                                            <p:tav tm="100000">
                                              <p:val>
                                                <p:strVal val="#ppt_w"/>
                                              </p:val>
                                            </p:tav>
                                          </p:tavLst>
                                        </p:anim>
                                        <p:anim calcmode="lin" valueType="num">
                                          <p:cBhvr>
                                            <p:cTn id="80" dur="500" fill="hold"/>
                                            <p:tgtEl>
                                              <p:spTgt spid="133"/>
                                            </p:tgtEl>
                                            <p:attrNameLst>
                                              <p:attrName>ppt_h</p:attrName>
                                            </p:attrNameLst>
                                          </p:cBhvr>
                                          <p:tavLst>
                                            <p:tav tm="0">
                                              <p:val>
                                                <p:fltVal val="0"/>
                                              </p:val>
                                            </p:tav>
                                            <p:tav tm="100000">
                                              <p:val>
                                                <p:strVal val="#ppt_h"/>
                                              </p:val>
                                            </p:tav>
                                          </p:tavLst>
                                        </p:anim>
                                        <p:animEffect transition="in" filter="fade">
                                          <p:cBhvr>
                                            <p:cTn id="81" dur="500"/>
                                            <p:tgtEl>
                                              <p:spTgt spid="133"/>
                                            </p:tgtEl>
                                          </p:cBhvr>
                                        </p:animEffect>
                                      </p:childTnLst>
                                    </p:cTn>
                                  </p:par>
                                  <p:par>
                                    <p:cTn id="82" presetID="42" presetClass="path" presetSubtype="0" fill="hold" grpId="2" nodeType="withEffect">
                                      <p:stCondLst>
                                        <p:cond delay="600"/>
                                      </p:stCondLst>
                                      <p:childTnLst>
                                        <p:animMotion origin="layout" path="M 1.2238E-6 -2.96296E-6 L -0.1988 0.28334 " pathEditMode="relative" rAng="0" ptsTypes="AA">
                                          <p:cBhvr>
                                            <p:cTn id="83" dur="500" spd="-100000" fill="hold"/>
                                            <p:tgtEl>
                                              <p:spTgt spid="133"/>
                                            </p:tgtEl>
                                            <p:attrNameLst>
                                              <p:attrName>ppt_x</p:attrName>
                                              <p:attrName>ppt_y</p:attrName>
                                            </p:attrNameLst>
                                          </p:cBhvr>
                                          <p:rCtr x="-9947" y="1416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bldLvl="0" animBg="1"/>
          <p:bldP spid="129" grpId="1" bldLvl="0" animBg="1"/>
          <p:bldP spid="129" grpId="2" bldLvl="0" animBg="1"/>
          <p:bldP spid="133" grpId="0" bldLvl="0" animBg="1"/>
          <p:bldP spid="133" grpId="1" bldLvl="0" animBg="1"/>
          <p:bldP spid="133" grpId="2" bldLvl="0" animBg="1"/>
          <p:bldP spid="140" grpId="0" bldLvl="0" animBg="1"/>
          <p:bldP spid="140" grpId="1" bldLvl="0" animBg="1"/>
          <p:bldP spid="140" grpId="2"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accel="52000" fill="hold" nodeType="withEffect">
                                      <p:stCondLst>
                                        <p:cond delay="200"/>
                                      </p:stCondLst>
                                      <p:childTnLst>
                                        <p:set>
                                          <p:cBhvr>
                                            <p:cTn id="6" dur="1" fill="hold">
                                              <p:stCondLst>
                                                <p:cond delay="0"/>
                                              </p:stCondLst>
                                            </p:cTn>
                                            <p:tgtEl>
                                              <p:spTgt spid="101"/>
                                            </p:tgtEl>
                                            <p:attrNameLst>
                                              <p:attrName>style.visibility</p:attrName>
                                            </p:attrNameLst>
                                          </p:cBhvr>
                                          <p:to>
                                            <p:strVal val="visible"/>
                                          </p:to>
                                        </p:set>
                                        <p:anim calcmode="lin" valueType="num">
                                          <p:cBhvr additive="base">
                                            <p:cTn id="7" dur="2000" fill="hold"/>
                                            <p:tgtEl>
                                              <p:spTgt spid="101"/>
                                            </p:tgtEl>
                                            <p:attrNameLst>
                                              <p:attrName>ppt_x</p:attrName>
                                            </p:attrNameLst>
                                          </p:cBhvr>
                                          <p:tavLst>
                                            <p:tav tm="0">
                                              <p:val>
                                                <p:strVal val="1+#ppt_w/2"/>
                                              </p:val>
                                            </p:tav>
                                            <p:tav tm="100000">
                                              <p:val>
                                                <p:strVal val="#ppt_x"/>
                                              </p:val>
                                            </p:tav>
                                          </p:tavLst>
                                        </p:anim>
                                        <p:anim calcmode="lin" valueType="num">
                                          <p:cBhvr additive="base">
                                            <p:cTn id="8" dur="2000" fill="hold"/>
                                            <p:tgtEl>
                                              <p:spTgt spid="101"/>
                                            </p:tgtEl>
                                            <p:attrNameLst>
                                              <p:attrName>ppt_y</p:attrName>
                                            </p:attrNameLst>
                                          </p:cBhvr>
                                          <p:tavLst>
                                            <p:tav tm="0">
                                              <p:val>
                                                <p:strVal val="0-#ppt_h/2"/>
                                              </p:val>
                                            </p:tav>
                                            <p:tav tm="100000">
                                              <p:val>
                                                <p:strVal val="#ppt_y"/>
                                              </p:val>
                                            </p:tav>
                                          </p:tavLst>
                                        </p:anim>
                                      </p:childTnLst>
                                    </p:cTn>
                                  </p:par>
                                  <p:par>
                                    <p:cTn id="9" presetID="2" presetClass="entr" presetSubtype="3" accel="52000" fill="hold" nodeType="withEffect">
                                      <p:stCondLst>
                                        <p:cond delay="20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2000" fill="hold"/>
                                            <p:tgtEl>
                                              <p:spTgt spid="108"/>
                                            </p:tgtEl>
                                            <p:attrNameLst>
                                              <p:attrName>ppt_x</p:attrName>
                                            </p:attrNameLst>
                                          </p:cBhvr>
                                          <p:tavLst>
                                            <p:tav tm="0">
                                              <p:val>
                                                <p:strVal val="1+#ppt_w/2"/>
                                              </p:val>
                                            </p:tav>
                                            <p:tav tm="100000">
                                              <p:val>
                                                <p:strVal val="#ppt_x"/>
                                              </p:val>
                                            </p:tav>
                                          </p:tavLst>
                                        </p:anim>
                                        <p:anim calcmode="lin" valueType="num">
                                          <p:cBhvr additive="base">
                                            <p:cTn id="12" dur="2000" fill="hold"/>
                                            <p:tgtEl>
                                              <p:spTgt spid="108"/>
                                            </p:tgtEl>
                                            <p:attrNameLst>
                                              <p:attrName>ppt_y</p:attrName>
                                            </p:attrNameLst>
                                          </p:cBhvr>
                                          <p:tavLst>
                                            <p:tav tm="0">
                                              <p:val>
                                                <p:strVal val="0-#ppt_h/2"/>
                                              </p:val>
                                            </p:tav>
                                            <p:tav tm="100000">
                                              <p:val>
                                                <p:strVal val="#ppt_y"/>
                                              </p:val>
                                            </p:tav>
                                          </p:tavLst>
                                        </p:anim>
                                      </p:childTnLst>
                                    </p:cTn>
                                  </p:par>
                                  <p:par>
                                    <p:cTn id="13" presetID="2" presetClass="entr" presetSubtype="3" accel="52000" fill="hold" nodeType="withEffect">
                                      <p:stCondLst>
                                        <p:cond delay="200"/>
                                      </p:stCondLst>
                                      <p:childTnLst>
                                        <p:set>
                                          <p:cBhvr>
                                            <p:cTn id="14" dur="1" fill="hold">
                                              <p:stCondLst>
                                                <p:cond delay="0"/>
                                              </p:stCondLst>
                                            </p:cTn>
                                            <p:tgtEl>
                                              <p:spTgt spid="115"/>
                                            </p:tgtEl>
                                            <p:attrNameLst>
                                              <p:attrName>style.visibility</p:attrName>
                                            </p:attrNameLst>
                                          </p:cBhvr>
                                          <p:to>
                                            <p:strVal val="visible"/>
                                          </p:to>
                                        </p:set>
                                        <p:anim calcmode="lin" valueType="num">
                                          <p:cBhvr additive="base">
                                            <p:cTn id="15" dur="2000" fill="hold"/>
                                            <p:tgtEl>
                                              <p:spTgt spid="115"/>
                                            </p:tgtEl>
                                            <p:attrNameLst>
                                              <p:attrName>ppt_x</p:attrName>
                                            </p:attrNameLst>
                                          </p:cBhvr>
                                          <p:tavLst>
                                            <p:tav tm="0">
                                              <p:val>
                                                <p:strVal val="1+#ppt_w/2"/>
                                              </p:val>
                                            </p:tav>
                                            <p:tav tm="100000">
                                              <p:val>
                                                <p:strVal val="#ppt_x"/>
                                              </p:val>
                                            </p:tav>
                                          </p:tavLst>
                                        </p:anim>
                                        <p:anim calcmode="lin" valueType="num">
                                          <p:cBhvr additive="base">
                                            <p:cTn id="16" dur="2000" fill="hold"/>
                                            <p:tgtEl>
                                              <p:spTgt spid="115"/>
                                            </p:tgtEl>
                                            <p:attrNameLst>
                                              <p:attrName>ppt_y</p:attrName>
                                            </p:attrNameLst>
                                          </p:cBhvr>
                                          <p:tavLst>
                                            <p:tav tm="0">
                                              <p:val>
                                                <p:strVal val="0-#ppt_h/2"/>
                                              </p:val>
                                            </p:tav>
                                            <p:tav tm="100000">
                                              <p:val>
                                                <p:strVal val="#ppt_y"/>
                                              </p:val>
                                            </p:tav>
                                          </p:tavLst>
                                        </p:anim>
                                      </p:childTnLst>
                                    </p:cTn>
                                  </p:par>
                                  <p:par>
                                    <p:cTn id="17" presetID="2" presetClass="entr" presetSubtype="3" accel="52000" fill="hold" nodeType="withEffect">
                                      <p:stCondLst>
                                        <p:cond delay="200"/>
                                      </p:stCondLst>
                                      <p:childTnLst>
                                        <p:set>
                                          <p:cBhvr>
                                            <p:cTn id="18" dur="1" fill="hold">
                                              <p:stCondLst>
                                                <p:cond delay="0"/>
                                              </p:stCondLst>
                                            </p:cTn>
                                            <p:tgtEl>
                                              <p:spTgt spid="122"/>
                                            </p:tgtEl>
                                            <p:attrNameLst>
                                              <p:attrName>style.visibility</p:attrName>
                                            </p:attrNameLst>
                                          </p:cBhvr>
                                          <p:to>
                                            <p:strVal val="visible"/>
                                          </p:to>
                                        </p:set>
                                        <p:anim calcmode="lin" valueType="num">
                                          <p:cBhvr additive="base">
                                            <p:cTn id="19" dur="2000" fill="hold"/>
                                            <p:tgtEl>
                                              <p:spTgt spid="122"/>
                                            </p:tgtEl>
                                            <p:attrNameLst>
                                              <p:attrName>ppt_x</p:attrName>
                                            </p:attrNameLst>
                                          </p:cBhvr>
                                          <p:tavLst>
                                            <p:tav tm="0">
                                              <p:val>
                                                <p:strVal val="1+#ppt_w/2"/>
                                              </p:val>
                                            </p:tav>
                                            <p:tav tm="100000">
                                              <p:val>
                                                <p:strVal val="#ppt_x"/>
                                              </p:val>
                                            </p:tav>
                                          </p:tavLst>
                                        </p:anim>
                                        <p:anim calcmode="lin" valueType="num">
                                          <p:cBhvr additive="base">
                                            <p:cTn id="20" dur="2000" fill="hold"/>
                                            <p:tgtEl>
                                              <p:spTgt spid="122"/>
                                            </p:tgtEl>
                                            <p:attrNameLst>
                                              <p:attrName>ppt_y</p:attrName>
                                            </p:attrNameLst>
                                          </p:cBhvr>
                                          <p:tavLst>
                                            <p:tav tm="0">
                                              <p:val>
                                                <p:strVal val="0-#ppt_h/2"/>
                                              </p:val>
                                            </p:tav>
                                            <p:tav tm="100000">
                                              <p:val>
                                                <p:strVal val="#ppt_y"/>
                                              </p:val>
                                            </p:tav>
                                          </p:tavLst>
                                        </p:anim>
                                      </p:childTnLst>
                                    </p:cTn>
                                  </p:par>
                                  <p:par>
                                    <p:cTn id="21" presetID="1" presetClass="entr" presetSubtype="0" fill="hold" nodeType="withEffect">
                                      <p:stCondLst>
                                        <p:cond delay="600"/>
                                      </p:stCondLst>
                                      <p:childTnLst>
                                        <p:set>
                                          <p:cBhvr>
                                            <p:cTn id="22" dur="1" fill="hold">
                                              <p:stCondLst>
                                                <p:cond delay="0"/>
                                              </p:stCondLst>
                                            </p:cTn>
                                            <p:tgtEl>
                                              <p:spTgt spid="137"/>
                                            </p:tgtEl>
                                            <p:attrNameLst>
                                              <p:attrName>style.visibility</p:attrName>
                                            </p:attrNameLst>
                                          </p:cBhvr>
                                          <p:to>
                                            <p:strVal val="visible"/>
                                          </p:to>
                                        </p:set>
                                      </p:childTnLst>
                                    </p:cTn>
                                  </p:par>
                                  <p:par>
                                    <p:cTn id="23" presetID="53" presetClass="entr" presetSubtype="16" fill="hold" nodeType="withEffect">
                                      <p:stCondLst>
                                        <p:cond delay="600"/>
                                      </p:stCondLst>
                                      <p:childTnLst>
                                        <p:set>
                                          <p:cBhvr>
                                            <p:cTn id="24" dur="1" fill="hold">
                                              <p:stCondLst>
                                                <p:cond delay="0"/>
                                              </p:stCondLst>
                                            </p:cTn>
                                            <p:tgtEl>
                                              <p:spTgt spid="137"/>
                                            </p:tgtEl>
                                            <p:attrNameLst>
                                              <p:attrName>style.visibility</p:attrName>
                                            </p:attrNameLst>
                                          </p:cBhvr>
                                          <p:to>
                                            <p:strVal val="visible"/>
                                          </p:to>
                                        </p:set>
                                        <p:anim calcmode="lin" valueType="num">
                                          <p:cBhvr>
                                            <p:cTn id="25" dur="500" fill="hold"/>
                                            <p:tgtEl>
                                              <p:spTgt spid="137"/>
                                            </p:tgtEl>
                                            <p:attrNameLst>
                                              <p:attrName>ppt_w</p:attrName>
                                            </p:attrNameLst>
                                          </p:cBhvr>
                                          <p:tavLst>
                                            <p:tav tm="0">
                                              <p:val>
                                                <p:fltVal val="0"/>
                                              </p:val>
                                            </p:tav>
                                            <p:tav tm="100000">
                                              <p:val>
                                                <p:strVal val="#ppt_w"/>
                                              </p:val>
                                            </p:tav>
                                          </p:tavLst>
                                        </p:anim>
                                        <p:anim calcmode="lin" valueType="num">
                                          <p:cBhvr>
                                            <p:cTn id="26" dur="500" fill="hold"/>
                                            <p:tgtEl>
                                              <p:spTgt spid="137"/>
                                            </p:tgtEl>
                                            <p:attrNameLst>
                                              <p:attrName>ppt_h</p:attrName>
                                            </p:attrNameLst>
                                          </p:cBhvr>
                                          <p:tavLst>
                                            <p:tav tm="0">
                                              <p:val>
                                                <p:fltVal val="0"/>
                                              </p:val>
                                            </p:tav>
                                            <p:tav tm="100000">
                                              <p:val>
                                                <p:strVal val="#ppt_h"/>
                                              </p:val>
                                            </p:tav>
                                          </p:tavLst>
                                        </p:anim>
                                        <p:animEffect transition="in" filter="fade">
                                          <p:cBhvr>
                                            <p:cTn id="27" dur="500"/>
                                            <p:tgtEl>
                                              <p:spTgt spid="137"/>
                                            </p:tgtEl>
                                          </p:cBhvr>
                                        </p:animEffect>
                                      </p:childTnLst>
                                    </p:cTn>
                                  </p:par>
                                  <p:par>
                                    <p:cTn id="28" presetID="42" presetClass="path" presetSubtype="0" fill="hold" nodeType="withEffect">
                                      <p:stCondLst>
                                        <p:cond delay="600"/>
                                      </p:stCondLst>
                                      <p:childTnLst>
                                        <p:animMotion origin="layout" path="M 1.87866E-6 0 L 0.13501 0.28333 " pathEditMode="relative" rAng="0" ptsTypes="AA">
                                          <p:cBhvr>
                                            <p:cTn id="29" dur="500" spd="-100000" fill="hold"/>
                                            <p:tgtEl>
                                              <p:spTgt spid="137"/>
                                            </p:tgtEl>
                                            <p:attrNameLst>
                                              <p:attrName>ppt_x</p:attrName>
                                              <p:attrName>ppt_y</p:attrName>
                                            </p:attrNameLst>
                                          </p:cBhvr>
                                          <p:rCtr x="6744" y="14167"/>
                                        </p:animMotion>
                                      </p:childTnLst>
                                    </p:cTn>
                                  </p:par>
                                  <p:par>
                                    <p:cTn id="30" presetID="1" presetClass="entr" presetSubtype="0" fill="hold" grpId="0" nodeType="withEffect">
                                      <p:stCondLst>
                                        <p:cond delay="400"/>
                                      </p:stCondLst>
                                      <p:childTnLst>
                                        <p:set>
                                          <p:cBhvr>
                                            <p:cTn id="31" dur="1" fill="hold">
                                              <p:stCondLst>
                                                <p:cond delay="0"/>
                                              </p:stCondLst>
                                            </p:cTn>
                                            <p:tgtEl>
                                              <p:spTgt spid="129"/>
                                            </p:tgtEl>
                                            <p:attrNameLst>
                                              <p:attrName>style.visibility</p:attrName>
                                            </p:attrNameLst>
                                          </p:cBhvr>
                                          <p:to>
                                            <p:strVal val="visible"/>
                                          </p:to>
                                        </p:set>
                                      </p:childTnLst>
                                    </p:cTn>
                                  </p:par>
                                  <p:par>
                                    <p:cTn id="32" presetID="53" presetClass="entr" presetSubtype="16" fill="hold" grpId="1" nodeType="withEffect">
                                      <p:stCondLst>
                                        <p:cond delay="400"/>
                                      </p:stCondLst>
                                      <p:childTnLst>
                                        <p:set>
                                          <p:cBhvr>
                                            <p:cTn id="33" dur="1" fill="hold">
                                              <p:stCondLst>
                                                <p:cond delay="0"/>
                                              </p:stCondLst>
                                            </p:cTn>
                                            <p:tgtEl>
                                              <p:spTgt spid="129"/>
                                            </p:tgtEl>
                                            <p:attrNameLst>
                                              <p:attrName>style.visibility</p:attrName>
                                            </p:attrNameLst>
                                          </p:cBhvr>
                                          <p:to>
                                            <p:strVal val="visible"/>
                                          </p:to>
                                        </p:set>
                                        <p:anim calcmode="lin" valueType="num">
                                          <p:cBhvr>
                                            <p:cTn id="34" dur="500" fill="hold"/>
                                            <p:tgtEl>
                                              <p:spTgt spid="129"/>
                                            </p:tgtEl>
                                            <p:attrNameLst>
                                              <p:attrName>ppt_w</p:attrName>
                                            </p:attrNameLst>
                                          </p:cBhvr>
                                          <p:tavLst>
                                            <p:tav tm="0">
                                              <p:val>
                                                <p:fltVal val="0"/>
                                              </p:val>
                                            </p:tav>
                                            <p:tav tm="100000">
                                              <p:val>
                                                <p:strVal val="#ppt_w"/>
                                              </p:val>
                                            </p:tav>
                                          </p:tavLst>
                                        </p:anim>
                                        <p:anim calcmode="lin" valueType="num">
                                          <p:cBhvr>
                                            <p:cTn id="35" dur="500" fill="hold"/>
                                            <p:tgtEl>
                                              <p:spTgt spid="129"/>
                                            </p:tgtEl>
                                            <p:attrNameLst>
                                              <p:attrName>ppt_h</p:attrName>
                                            </p:attrNameLst>
                                          </p:cBhvr>
                                          <p:tavLst>
                                            <p:tav tm="0">
                                              <p:val>
                                                <p:fltVal val="0"/>
                                              </p:val>
                                            </p:tav>
                                            <p:tav tm="100000">
                                              <p:val>
                                                <p:strVal val="#ppt_h"/>
                                              </p:val>
                                            </p:tav>
                                          </p:tavLst>
                                        </p:anim>
                                        <p:animEffect transition="in" filter="fade">
                                          <p:cBhvr>
                                            <p:cTn id="36" dur="500"/>
                                            <p:tgtEl>
                                              <p:spTgt spid="129"/>
                                            </p:tgtEl>
                                          </p:cBhvr>
                                        </p:animEffect>
                                      </p:childTnLst>
                                    </p:cTn>
                                  </p:par>
                                  <p:par>
                                    <p:cTn id="37" presetID="42" presetClass="path" presetSubtype="0" fill="hold" grpId="2" nodeType="withEffect">
                                      <p:stCondLst>
                                        <p:cond delay="400"/>
                                      </p:stCondLst>
                                      <p:childTnLst>
                                        <p:animMotion origin="layout" path="M -4.91212E-6 -4.81481E-6 L 0.0625 0.20556 " pathEditMode="relative" rAng="0" ptsTypes="AA">
                                          <p:cBhvr>
                                            <p:cTn id="38" dur="500" spd="-100000" fill="hold"/>
                                            <p:tgtEl>
                                              <p:spTgt spid="129"/>
                                            </p:tgtEl>
                                            <p:attrNameLst>
                                              <p:attrName>ppt_x</p:attrName>
                                              <p:attrName>ppt_y</p:attrName>
                                            </p:attrNameLst>
                                          </p:cBhvr>
                                          <p:rCtr x="3125" y="10278"/>
                                        </p:animMotion>
                                      </p:childTnLst>
                                    </p:cTn>
                                  </p:par>
                                  <p:par>
                                    <p:cTn id="39" presetID="1" presetClass="entr" presetSubtype="0" fill="hold" grpId="0" nodeType="withEffect">
                                      <p:stCondLst>
                                        <p:cond delay="200"/>
                                      </p:stCondLst>
                                      <p:childTnLst>
                                        <p:set>
                                          <p:cBhvr>
                                            <p:cTn id="40" dur="1" fill="hold">
                                              <p:stCondLst>
                                                <p:cond delay="0"/>
                                              </p:stCondLst>
                                            </p:cTn>
                                            <p:tgtEl>
                                              <p:spTgt spid="140"/>
                                            </p:tgtEl>
                                            <p:attrNameLst>
                                              <p:attrName>style.visibility</p:attrName>
                                            </p:attrNameLst>
                                          </p:cBhvr>
                                          <p:to>
                                            <p:strVal val="visible"/>
                                          </p:to>
                                        </p:set>
                                      </p:childTnLst>
                                    </p:cTn>
                                  </p:par>
                                  <p:par>
                                    <p:cTn id="41" presetID="53" presetClass="entr" presetSubtype="16" fill="hold" grpId="1" nodeType="withEffect">
                                      <p:stCondLst>
                                        <p:cond delay="200"/>
                                      </p:stCondLst>
                                      <p:childTnLst>
                                        <p:set>
                                          <p:cBhvr>
                                            <p:cTn id="42" dur="1" fill="hold">
                                              <p:stCondLst>
                                                <p:cond delay="0"/>
                                              </p:stCondLst>
                                            </p:cTn>
                                            <p:tgtEl>
                                              <p:spTgt spid="140"/>
                                            </p:tgtEl>
                                            <p:attrNameLst>
                                              <p:attrName>style.visibility</p:attrName>
                                            </p:attrNameLst>
                                          </p:cBhvr>
                                          <p:to>
                                            <p:strVal val="visible"/>
                                          </p:to>
                                        </p:set>
                                        <p:anim calcmode="lin" valueType="num">
                                          <p:cBhvr>
                                            <p:cTn id="43" dur="500" fill="hold"/>
                                            <p:tgtEl>
                                              <p:spTgt spid="140"/>
                                            </p:tgtEl>
                                            <p:attrNameLst>
                                              <p:attrName>ppt_w</p:attrName>
                                            </p:attrNameLst>
                                          </p:cBhvr>
                                          <p:tavLst>
                                            <p:tav tm="0">
                                              <p:val>
                                                <p:fltVal val="0"/>
                                              </p:val>
                                            </p:tav>
                                            <p:tav tm="100000">
                                              <p:val>
                                                <p:strVal val="#ppt_w"/>
                                              </p:val>
                                            </p:tav>
                                          </p:tavLst>
                                        </p:anim>
                                        <p:anim calcmode="lin" valueType="num">
                                          <p:cBhvr>
                                            <p:cTn id="44" dur="500" fill="hold"/>
                                            <p:tgtEl>
                                              <p:spTgt spid="140"/>
                                            </p:tgtEl>
                                            <p:attrNameLst>
                                              <p:attrName>ppt_h</p:attrName>
                                            </p:attrNameLst>
                                          </p:cBhvr>
                                          <p:tavLst>
                                            <p:tav tm="0">
                                              <p:val>
                                                <p:fltVal val="0"/>
                                              </p:val>
                                            </p:tav>
                                            <p:tav tm="100000">
                                              <p:val>
                                                <p:strVal val="#ppt_h"/>
                                              </p:val>
                                            </p:tav>
                                          </p:tavLst>
                                        </p:anim>
                                        <p:animEffect transition="in" filter="fade">
                                          <p:cBhvr>
                                            <p:cTn id="45" dur="500"/>
                                            <p:tgtEl>
                                              <p:spTgt spid="140"/>
                                            </p:tgtEl>
                                          </p:cBhvr>
                                        </p:animEffect>
                                      </p:childTnLst>
                                    </p:cTn>
                                  </p:par>
                                  <p:par>
                                    <p:cTn id="46" presetID="42" presetClass="path" presetSubtype="0" fill="hold" grpId="2" nodeType="withEffect">
                                      <p:stCondLst>
                                        <p:cond delay="200"/>
                                      </p:stCondLst>
                                      <p:childTnLst>
                                        <p:animMotion origin="layout" path="M -2.90197E-6 -1.11111E-6 L -0.01367 0.35 " pathEditMode="relative" rAng="0" ptsTypes="AA">
                                          <p:cBhvr>
                                            <p:cTn id="47" dur="500" spd="-100000" fill="hold"/>
                                            <p:tgtEl>
                                              <p:spTgt spid="140"/>
                                            </p:tgtEl>
                                            <p:attrNameLst>
                                              <p:attrName>ppt_x</p:attrName>
                                              <p:attrName>ppt_y</p:attrName>
                                            </p:attrNameLst>
                                          </p:cBhvr>
                                          <p:rCtr x="-690" y="17500"/>
                                        </p:animMotion>
                                      </p:childTnLst>
                                    </p:cTn>
                                  </p:par>
                                  <p:par>
                                    <p:cTn id="48" presetID="1" presetClass="entr" presetSubtype="0" fill="hold" nodeType="withEffect">
                                      <p:stCondLst>
                                        <p:cond delay="600"/>
                                      </p:stCondLst>
                                      <p:childTnLst>
                                        <p:set>
                                          <p:cBhvr>
                                            <p:cTn id="49" dur="1" fill="hold">
                                              <p:stCondLst>
                                                <p:cond delay="0"/>
                                              </p:stCondLst>
                                            </p:cTn>
                                            <p:tgtEl>
                                              <p:spTgt spid="134"/>
                                            </p:tgtEl>
                                            <p:attrNameLst>
                                              <p:attrName>style.visibility</p:attrName>
                                            </p:attrNameLst>
                                          </p:cBhvr>
                                          <p:to>
                                            <p:strVal val="visible"/>
                                          </p:to>
                                        </p:set>
                                      </p:childTnLst>
                                    </p:cTn>
                                  </p:par>
                                  <p:par>
                                    <p:cTn id="50" presetID="53" presetClass="entr" presetSubtype="16" fill="hold" nodeType="withEffect">
                                      <p:stCondLst>
                                        <p:cond delay="600"/>
                                      </p:stCondLst>
                                      <p:childTnLst>
                                        <p:set>
                                          <p:cBhvr>
                                            <p:cTn id="51" dur="1" fill="hold">
                                              <p:stCondLst>
                                                <p:cond delay="0"/>
                                              </p:stCondLst>
                                            </p:cTn>
                                            <p:tgtEl>
                                              <p:spTgt spid="134"/>
                                            </p:tgtEl>
                                            <p:attrNameLst>
                                              <p:attrName>style.visibility</p:attrName>
                                            </p:attrNameLst>
                                          </p:cBhvr>
                                          <p:to>
                                            <p:strVal val="visible"/>
                                          </p:to>
                                        </p:set>
                                        <p:anim calcmode="lin" valueType="num">
                                          <p:cBhvr>
                                            <p:cTn id="52" dur="500" fill="hold"/>
                                            <p:tgtEl>
                                              <p:spTgt spid="134"/>
                                            </p:tgtEl>
                                            <p:attrNameLst>
                                              <p:attrName>ppt_w</p:attrName>
                                            </p:attrNameLst>
                                          </p:cBhvr>
                                          <p:tavLst>
                                            <p:tav tm="0">
                                              <p:val>
                                                <p:fltVal val="0"/>
                                              </p:val>
                                            </p:tav>
                                            <p:tav tm="100000">
                                              <p:val>
                                                <p:strVal val="#ppt_w"/>
                                              </p:val>
                                            </p:tav>
                                          </p:tavLst>
                                        </p:anim>
                                        <p:anim calcmode="lin" valueType="num">
                                          <p:cBhvr>
                                            <p:cTn id="53" dur="500" fill="hold"/>
                                            <p:tgtEl>
                                              <p:spTgt spid="134"/>
                                            </p:tgtEl>
                                            <p:attrNameLst>
                                              <p:attrName>ppt_h</p:attrName>
                                            </p:attrNameLst>
                                          </p:cBhvr>
                                          <p:tavLst>
                                            <p:tav tm="0">
                                              <p:val>
                                                <p:fltVal val="0"/>
                                              </p:val>
                                            </p:tav>
                                            <p:tav tm="100000">
                                              <p:val>
                                                <p:strVal val="#ppt_h"/>
                                              </p:val>
                                            </p:tav>
                                          </p:tavLst>
                                        </p:anim>
                                        <p:animEffect transition="in" filter="fade">
                                          <p:cBhvr>
                                            <p:cTn id="54" dur="500"/>
                                            <p:tgtEl>
                                              <p:spTgt spid="134"/>
                                            </p:tgtEl>
                                          </p:cBhvr>
                                        </p:animEffect>
                                      </p:childTnLst>
                                    </p:cTn>
                                  </p:par>
                                  <p:par>
                                    <p:cTn id="55" presetID="42" presetClass="path" presetSubtype="0" fill="hold" nodeType="withEffect">
                                      <p:stCondLst>
                                        <p:cond delay="600"/>
                                      </p:stCondLst>
                                      <p:childTnLst>
                                        <p:animMotion origin="layout" path="M 3.32509E-6 -2.59259E-6 L -0.04752 0.38542 " pathEditMode="relative" rAng="0" ptsTypes="AA">
                                          <p:cBhvr>
                                            <p:cTn id="56" dur="500" spd="-100000" fill="hold"/>
                                            <p:tgtEl>
                                              <p:spTgt spid="134"/>
                                            </p:tgtEl>
                                            <p:attrNameLst>
                                              <p:attrName>ppt_x</p:attrName>
                                              <p:attrName>ppt_y</p:attrName>
                                            </p:attrNameLst>
                                          </p:cBhvr>
                                          <p:rCtr x="-2383" y="19259"/>
                                        </p:animMotion>
                                      </p:childTnLst>
                                    </p:cTn>
                                  </p:par>
                                  <p:par>
                                    <p:cTn id="57" presetID="1" presetClass="entr" presetSubtype="0" fill="hold" nodeType="withEffect">
                                      <p:stCondLst>
                                        <p:cond delay="0"/>
                                      </p:stCondLst>
                                      <p:childTnLst>
                                        <p:set>
                                          <p:cBhvr>
                                            <p:cTn id="58" dur="1" fill="hold">
                                              <p:stCondLst>
                                                <p:cond delay="0"/>
                                              </p:stCondLst>
                                            </p:cTn>
                                            <p:tgtEl>
                                              <p:spTgt spid="130"/>
                                            </p:tgtEl>
                                            <p:attrNameLst>
                                              <p:attrName>style.visibility</p:attrName>
                                            </p:attrNameLst>
                                          </p:cBhvr>
                                          <p:to>
                                            <p:strVal val="visible"/>
                                          </p:to>
                                        </p:set>
                                      </p:childTnLst>
                                    </p:cTn>
                                  </p:par>
                                  <p:par>
                                    <p:cTn id="59" presetID="42" presetClass="path" presetSubtype="0" fill="hold" nodeType="withEffect">
                                      <p:stCondLst>
                                        <p:cond delay="0"/>
                                      </p:stCondLst>
                                      <p:childTnLst>
                                        <p:animMotion origin="layout" path="M -4.75199E-6 -4.81481E-6 L -0.08748 0.25903 " pathEditMode="relative" rAng="0" ptsTypes="AA">
                                          <p:cBhvr>
                                            <p:cTn id="60" dur="500" spd="-100000" fill="hold"/>
                                            <p:tgtEl>
                                              <p:spTgt spid="130"/>
                                            </p:tgtEl>
                                            <p:attrNameLst>
                                              <p:attrName>ppt_x</p:attrName>
                                              <p:attrName>ppt_y</p:attrName>
                                            </p:attrNameLst>
                                          </p:cBhvr>
                                          <p:rCtr x="-4374" y="12940"/>
                                        </p:animMotion>
                                      </p:childTnLst>
                                    </p:cTn>
                                  </p:par>
                                  <p:par>
                                    <p:cTn id="61" presetID="53" presetClass="entr" presetSubtype="16" fill="hold" nodeType="withEffect">
                                      <p:stCondLst>
                                        <p:cond delay="0"/>
                                      </p:stCondLst>
                                      <p:childTnLst>
                                        <p:set>
                                          <p:cBhvr>
                                            <p:cTn id="62" dur="1" fill="hold">
                                              <p:stCondLst>
                                                <p:cond delay="0"/>
                                              </p:stCondLst>
                                            </p:cTn>
                                            <p:tgtEl>
                                              <p:spTgt spid="130"/>
                                            </p:tgtEl>
                                            <p:attrNameLst>
                                              <p:attrName>style.visibility</p:attrName>
                                            </p:attrNameLst>
                                          </p:cBhvr>
                                          <p:to>
                                            <p:strVal val="visible"/>
                                          </p:to>
                                        </p:set>
                                        <p:anim calcmode="lin" valueType="num">
                                          <p:cBhvr>
                                            <p:cTn id="63" dur="500" fill="hold"/>
                                            <p:tgtEl>
                                              <p:spTgt spid="130"/>
                                            </p:tgtEl>
                                            <p:attrNameLst>
                                              <p:attrName>ppt_w</p:attrName>
                                            </p:attrNameLst>
                                          </p:cBhvr>
                                          <p:tavLst>
                                            <p:tav tm="0">
                                              <p:val>
                                                <p:fltVal val="0"/>
                                              </p:val>
                                            </p:tav>
                                            <p:tav tm="100000">
                                              <p:val>
                                                <p:strVal val="#ppt_w"/>
                                              </p:val>
                                            </p:tav>
                                          </p:tavLst>
                                        </p:anim>
                                        <p:anim calcmode="lin" valueType="num">
                                          <p:cBhvr>
                                            <p:cTn id="64" dur="500" fill="hold"/>
                                            <p:tgtEl>
                                              <p:spTgt spid="130"/>
                                            </p:tgtEl>
                                            <p:attrNameLst>
                                              <p:attrName>ppt_h</p:attrName>
                                            </p:attrNameLst>
                                          </p:cBhvr>
                                          <p:tavLst>
                                            <p:tav tm="0">
                                              <p:val>
                                                <p:fltVal val="0"/>
                                              </p:val>
                                            </p:tav>
                                            <p:tav tm="100000">
                                              <p:val>
                                                <p:strVal val="#ppt_h"/>
                                              </p:val>
                                            </p:tav>
                                          </p:tavLst>
                                        </p:anim>
                                        <p:animEffect transition="in" filter="fade">
                                          <p:cBhvr>
                                            <p:cTn id="65" dur="500"/>
                                            <p:tgtEl>
                                              <p:spTgt spid="130"/>
                                            </p:tgtEl>
                                          </p:cBhvr>
                                        </p:animEffect>
                                      </p:childTnLst>
                                    </p:cTn>
                                  </p:par>
                                  <p:par>
                                    <p:cTn id="66" presetID="1" presetClass="entr" presetSubtype="0" fill="hold" nodeType="withEffect">
                                      <p:stCondLst>
                                        <p:cond delay="400"/>
                                      </p:stCondLst>
                                      <p:childTnLst>
                                        <p:set>
                                          <p:cBhvr>
                                            <p:cTn id="67" dur="1" fill="hold">
                                              <p:stCondLst>
                                                <p:cond delay="0"/>
                                              </p:stCondLst>
                                            </p:cTn>
                                            <p:tgtEl>
                                              <p:spTgt spid="141"/>
                                            </p:tgtEl>
                                            <p:attrNameLst>
                                              <p:attrName>style.visibility</p:attrName>
                                            </p:attrNameLst>
                                          </p:cBhvr>
                                          <p:to>
                                            <p:strVal val="visible"/>
                                          </p:to>
                                        </p:set>
                                      </p:childTnLst>
                                    </p:cTn>
                                  </p:par>
                                  <p:par>
                                    <p:cTn id="68" presetID="53" presetClass="entr" presetSubtype="16" fill="hold" nodeType="withEffect">
                                      <p:stCondLst>
                                        <p:cond delay="400"/>
                                      </p:stCondLst>
                                      <p:childTnLst>
                                        <p:set>
                                          <p:cBhvr>
                                            <p:cTn id="69" dur="1" fill="hold">
                                              <p:stCondLst>
                                                <p:cond delay="0"/>
                                              </p:stCondLst>
                                            </p:cTn>
                                            <p:tgtEl>
                                              <p:spTgt spid="141"/>
                                            </p:tgtEl>
                                            <p:attrNameLst>
                                              <p:attrName>style.visibility</p:attrName>
                                            </p:attrNameLst>
                                          </p:cBhvr>
                                          <p:to>
                                            <p:strVal val="visible"/>
                                          </p:to>
                                        </p:set>
                                        <p:anim calcmode="lin" valueType="num">
                                          <p:cBhvr>
                                            <p:cTn id="70" dur="500" fill="hold"/>
                                            <p:tgtEl>
                                              <p:spTgt spid="141"/>
                                            </p:tgtEl>
                                            <p:attrNameLst>
                                              <p:attrName>ppt_w</p:attrName>
                                            </p:attrNameLst>
                                          </p:cBhvr>
                                          <p:tavLst>
                                            <p:tav tm="0">
                                              <p:val>
                                                <p:fltVal val="0"/>
                                              </p:val>
                                            </p:tav>
                                            <p:tav tm="100000">
                                              <p:val>
                                                <p:strVal val="#ppt_w"/>
                                              </p:val>
                                            </p:tav>
                                          </p:tavLst>
                                        </p:anim>
                                        <p:anim calcmode="lin" valueType="num">
                                          <p:cBhvr>
                                            <p:cTn id="71" dur="500" fill="hold"/>
                                            <p:tgtEl>
                                              <p:spTgt spid="141"/>
                                            </p:tgtEl>
                                            <p:attrNameLst>
                                              <p:attrName>ppt_h</p:attrName>
                                            </p:attrNameLst>
                                          </p:cBhvr>
                                          <p:tavLst>
                                            <p:tav tm="0">
                                              <p:val>
                                                <p:fltVal val="0"/>
                                              </p:val>
                                            </p:tav>
                                            <p:tav tm="100000">
                                              <p:val>
                                                <p:strVal val="#ppt_h"/>
                                              </p:val>
                                            </p:tav>
                                          </p:tavLst>
                                        </p:anim>
                                        <p:animEffect transition="in" filter="fade">
                                          <p:cBhvr>
                                            <p:cTn id="72" dur="500"/>
                                            <p:tgtEl>
                                              <p:spTgt spid="141"/>
                                            </p:tgtEl>
                                          </p:cBhvr>
                                        </p:animEffect>
                                      </p:childTnLst>
                                    </p:cTn>
                                  </p:par>
                                  <p:par>
                                    <p:cTn id="73" presetID="42" presetClass="path" presetSubtype="0" fill="hold" nodeType="withEffect">
                                      <p:stCondLst>
                                        <p:cond delay="400"/>
                                      </p:stCondLst>
                                      <p:childTnLst>
                                        <p:animMotion origin="layout" path="M 3.85106E-6 -3.33333E-6 L -0.1837 0.37431 " pathEditMode="relative" rAng="0" ptsTypes="AA">
                                          <p:cBhvr>
                                            <p:cTn id="74" dur="500" spd="-100000" fill="hold"/>
                                            <p:tgtEl>
                                              <p:spTgt spid="141"/>
                                            </p:tgtEl>
                                            <p:attrNameLst>
                                              <p:attrName>ppt_x</p:attrName>
                                              <p:attrName>ppt_y</p:attrName>
                                            </p:attrNameLst>
                                          </p:cBhvr>
                                          <p:rCtr x="-9192" y="18704"/>
                                        </p:animMotion>
                                      </p:childTnLst>
                                    </p:cTn>
                                  </p:par>
                                  <p:par>
                                    <p:cTn id="75" presetID="1" presetClass="entr" presetSubtype="0" fill="hold" grpId="0" nodeType="withEffect">
                                      <p:stCondLst>
                                        <p:cond delay="600"/>
                                      </p:stCondLst>
                                      <p:childTnLst>
                                        <p:set>
                                          <p:cBhvr>
                                            <p:cTn id="76" dur="1" fill="hold">
                                              <p:stCondLst>
                                                <p:cond delay="0"/>
                                              </p:stCondLst>
                                            </p:cTn>
                                            <p:tgtEl>
                                              <p:spTgt spid="133"/>
                                            </p:tgtEl>
                                            <p:attrNameLst>
                                              <p:attrName>style.visibility</p:attrName>
                                            </p:attrNameLst>
                                          </p:cBhvr>
                                          <p:to>
                                            <p:strVal val="visible"/>
                                          </p:to>
                                        </p:set>
                                      </p:childTnLst>
                                    </p:cTn>
                                  </p:par>
                                  <p:par>
                                    <p:cTn id="77" presetID="53" presetClass="entr" presetSubtype="16" fill="hold" grpId="1" nodeType="withEffect">
                                      <p:stCondLst>
                                        <p:cond delay="600"/>
                                      </p:stCondLst>
                                      <p:childTnLst>
                                        <p:set>
                                          <p:cBhvr>
                                            <p:cTn id="78" dur="1" fill="hold">
                                              <p:stCondLst>
                                                <p:cond delay="0"/>
                                              </p:stCondLst>
                                            </p:cTn>
                                            <p:tgtEl>
                                              <p:spTgt spid="133"/>
                                            </p:tgtEl>
                                            <p:attrNameLst>
                                              <p:attrName>style.visibility</p:attrName>
                                            </p:attrNameLst>
                                          </p:cBhvr>
                                          <p:to>
                                            <p:strVal val="visible"/>
                                          </p:to>
                                        </p:set>
                                        <p:anim calcmode="lin" valueType="num">
                                          <p:cBhvr>
                                            <p:cTn id="79" dur="500" fill="hold"/>
                                            <p:tgtEl>
                                              <p:spTgt spid="133"/>
                                            </p:tgtEl>
                                            <p:attrNameLst>
                                              <p:attrName>ppt_w</p:attrName>
                                            </p:attrNameLst>
                                          </p:cBhvr>
                                          <p:tavLst>
                                            <p:tav tm="0">
                                              <p:val>
                                                <p:fltVal val="0"/>
                                              </p:val>
                                            </p:tav>
                                            <p:tav tm="100000">
                                              <p:val>
                                                <p:strVal val="#ppt_w"/>
                                              </p:val>
                                            </p:tav>
                                          </p:tavLst>
                                        </p:anim>
                                        <p:anim calcmode="lin" valueType="num">
                                          <p:cBhvr>
                                            <p:cTn id="80" dur="500" fill="hold"/>
                                            <p:tgtEl>
                                              <p:spTgt spid="133"/>
                                            </p:tgtEl>
                                            <p:attrNameLst>
                                              <p:attrName>ppt_h</p:attrName>
                                            </p:attrNameLst>
                                          </p:cBhvr>
                                          <p:tavLst>
                                            <p:tav tm="0">
                                              <p:val>
                                                <p:fltVal val="0"/>
                                              </p:val>
                                            </p:tav>
                                            <p:tav tm="100000">
                                              <p:val>
                                                <p:strVal val="#ppt_h"/>
                                              </p:val>
                                            </p:tav>
                                          </p:tavLst>
                                        </p:anim>
                                        <p:animEffect transition="in" filter="fade">
                                          <p:cBhvr>
                                            <p:cTn id="81" dur="500"/>
                                            <p:tgtEl>
                                              <p:spTgt spid="133"/>
                                            </p:tgtEl>
                                          </p:cBhvr>
                                        </p:animEffect>
                                      </p:childTnLst>
                                    </p:cTn>
                                  </p:par>
                                  <p:par>
                                    <p:cTn id="82" presetID="42" presetClass="path" presetSubtype="0" fill="hold" grpId="2" nodeType="withEffect">
                                      <p:stCondLst>
                                        <p:cond delay="600"/>
                                      </p:stCondLst>
                                      <p:childTnLst>
                                        <p:animMotion origin="layout" path="M 1.2238E-6 -2.96296E-6 L -0.1988 0.28334 " pathEditMode="relative" rAng="0" ptsTypes="AA">
                                          <p:cBhvr>
                                            <p:cTn id="83" dur="500" spd="-100000" fill="hold"/>
                                            <p:tgtEl>
                                              <p:spTgt spid="133"/>
                                            </p:tgtEl>
                                            <p:attrNameLst>
                                              <p:attrName>ppt_x</p:attrName>
                                              <p:attrName>ppt_y</p:attrName>
                                            </p:attrNameLst>
                                          </p:cBhvr>
                                          <p:rCtr x="-9947" y="1416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bldLvl="0" animBg="1"/>
          <p:bldP spid="129" grpId="1" bldLvl="0" animBg="1"/>
          <p:bldP spid="129" grpId="2" bldLvl="0" animBg="1"/>
          <p:bldP spid="133" grpId="0" bldLvl="0" animBg="1"/>
          <p:bldP spid="133" grpId="1" bldLvl="0" animBg="1"/>
          <p:bldP spid="133" grpId="2" bldLvl="0" animBg="1"/>
          <p:bldP spid="140" grpId="0" bldLvl="0" animBg="1"/>
          <p:bldP spid="140" grpId="1" bldLvl="0" animBg="1"/>
          <p:bldP spid="140" grpId="2" bldLvl="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458" y="670284"/>
            <a:ext cx="5468654" cy="417356"/>
          </a:xfrm>
          <a:prstGeom prst="rect">
            <a:avLst/>
          </a:prstGeom>
          <a:noFill/>
        </p:spPr>
        <p:txBody>
          <a:bodyPr wrap="square" lIns="91436" tIns="45719" rIns="91436" bIns="45719">
            <a:spAutoFit/>
          </a:bodyPr>
          <a:lstStyle/>
          <a:p>
            <a:pPr defTabSz="1218565">
              <a:lnSpc>
                <a:spcPct val="130000"/>
              </a:lnSpc>
              <a:defRPr/>
            </a:pPr>
            <a:r>
              <a:rPr lang="en-US" altLang="zh-CN" sz="1800" kern="0" dirty="0">
                <a:solidFill>
                  <a:srgbClr val="757170"/>
                </a:solidFill>
                <a:latin typeface="微软雅黑" pitchFamily="34" charset="-122"/>
                <a:ea typeface="微软雅黑" pitchFamily="34" charset="-122"/>
              </a:rPr>
              <a:t>xv6 </a:t>
            </a:r>
            <a:r>
              <a:rPr lang="zh-CN" altLang="en-US" sz="1800" kern="0" dirty="0">
                <a:solidFill>
                  <a:srgbClr val="757170"/>
                </a:solidFill>
                <a:latin typeface="微软雅黑" pitchFamily="34" charset="-122"/>
                <a:ea typeface="微软雅黑" pitchFamily="34" charset="-122"/>
              </a:rPr>
              <a:t>中虚拟地址与物理地址是如何映射的？</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597919"/>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问题一</a:t>
            </a:r>
            <a:endParaRPr lang="zh-CN" altLang="en-US" sz="2800" b="1" kern="0" dirty="0">
              <a:solidFill>
                <a:schemeClr val="bg1"/>
              </a:solidFill>
              <a:latin typeface="微软雅黑" pitchFamily="34" charset="-122"/>
              <a:ea typeface="微软雅黑" pitchFamily="34" charset="-122"/>
            </a:endParaRPr>
          </a:p>
        </p:txBody>
      </p:sp>
      <p:pic>
        <p:nvPicPr>
          <p:cNvPr id="3" name="图片 2"/>
          <p:cNvPicPr>
            <a:picLocks noChangeAspect="1"/>
          </p:cNvPicPr>
          <p:nvPr/>
        </p:nvPicPr>
        <p:blipFill>
          <a:blip r:embed="rId2"/>
          <a:stretch>
            <a:fillRect/>
          </a:stretch>
        </p:blipFill>
        <p:spPr>
          <a:xfrm>
            <a:off x="6168804" y="1241117"/>
            <a:ext cx="5732412" cy="5553443"/>
          </a:xfrm>
          <a:prstGeom prst="rect">
            <a:avLst/>
          </a:prstGeom>
        </p:spPr>
      </p:pic>
      <p:sp>
        <p:nvSpPr>
          <p:cNvPr id="5" name="文本框 4"/>
          <p:cNvSpPr txBox="1"/>
          <p:nvPr/>
        </p:nvSpPr>
        <p:spPr>
          <a:xfrm>
            <a:off x="191667" y="1844762"/>
            <a:ext cx="5928622" cy="3784600"/>
          </a:xfrm>
          <a:prstGeom prst="rect">
            <a:avLst/>
          </a:prstGeom>
          <a:noFill/>
        </p:spPr>
        <p:txBody>
          <a:bodyPr wrap="square">
            <a:spAutoFit/>
          </a:bodyPr>
          <a:lstStyle/>
          <a:p>
            <a:r>
              <a:rPr lang="zh-CN" altLang="en-US" sz="2000" b="1" dirty="0">
                <a:latin typeface="微软雅黑" pitchFamily="34" charset="-122"/>
                <a:ea typeface="微软雅黑" pitchFamily="34" charset="-122"/>
              </a:rPr>
              <a:t>物理地址空间：</a:t>
            </a:r>
            <a:endParaRPr lang="en-US" altLang="zh-CN" b="1" dirty="0">
              <a:latin typeface="微软雅黑" pitchFamily="34" charset="-122"/>
              <a:ea typeface="微软雅黑" pitchFamily="34" charset="-122"/>
            </a:endParaRPr>
          </a:p>
          <a:p>
            <a:pPr indent="457200"/>
            <a:r>
              <a:rPr lang="en-US" altLang="zh-CN" sz="1800" dirty="0">
                <a:latin typeface="微软雅黑" pitchFamily="34" charset="-122"/>
                <a:ea typeface="微软雅黑" pitchFamily="34" charset="-122"/>
              </a:rPr>
              <a:t>RAM</a:t>
            </a:r>
            <a:r>
              <a:rPr lang="zh-CN" altLang="en-US" sz="1800" dirty="0">
                <a:latin typeface="微软雅黑" pitchFamily="34" charset="-122"/>
                <a:ea typeface="微软雅黑" pitchFamily="34" charset="-122"/>
              </a:rPr>
              <a:t>：0x80000000（</a:t>
            </a:r>
            <a:r>
              <a:rPr lang="en-US" altLang="zh-CN" sz="1800" dirty="0">
                <a:latin typeface="微软雅黑" pitchFamily="34" charset="-122"/>
                <a:ea typeface="微软雅黑" pitchFamily="34" charset="-122"/>
              </a:rPr>
              <a:t>KERNBASE</a:t>
            </a:r>
            <a:r>
              <a:rPr lang="zh-CN" altLang="en-US" sz="1800" dirty="0">
                <a:latin typeface="微软雅黑" pitchFamily="34" charset="-122"/>
                <a:ea typeface="微软雅黑" pitchFamily="34" charset="-122"/>
              </a:rPr>
              <a:t>）</a:t>
            </a:r>
            <a:r>
              <a:rPr lang="en-US" altLang="zh-CN" sz="1800" dirty="0">
                <a:latin typeface="微软雅黑" pitchFamily="34" charset="-122"/>
                <a:ea typeface="微软雅黑" pitchFamily="34" charset="-122"/>
              </a:rPr>
              <a:t>~</a:t>
            </a:r>
            <a:r>
              <a:rPr lang="zh-CN" altLang="en-US" sz="1800" dirty="0">
                <a:latin typeface="微软雅黑" pitchFamily="34" charset="-122"/>
                <a:ea typeface="微软雅黑" pitchFamily="34" charset="-122"/>
              </a:rPr>
              <a:t>0x86400000（</a:t>
            </a:r>
            <a:r>
              <a:rPr lang="en-US" altLang="zh-CN" sz="1800" dirty="0">
                <a:latin typeface="微软雅黑" pitchFamily="34" charset="-122"/>
                <a:ea typeface="微软雅黑" pitchFamily="34" charset="-122"/>
              </a:rPr>
              <a:t>PHYSTOP</a:t>
            </a:r>
            <a:r>
              <a:rPr lang="zh-CN" altLang="en-US" sz="1800" dirty="0">
                <a:latin typeface="微软雅黑" pitchFamily="34" charset="-122"/>
                <a:ea typeface="微软雅黑" pitchFamily="34" charset="-122"/>
              </a:rPr>
              <a:t>）</a:t>
            </a:r>
            <a:endParaRPr lang="en-US" altLang="zh-CN" sz="18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外部设备，</a:t>
            </a:r>
            <a:r>
              <a:rPr lang="en-US" altLang="zh-CN" sz="1800" dirty="0">
                <a:latin typeface="微软雅黑" pitchFamily="34" charset="-122"/>
                <a:ea typeface="微软雅黑" pitchFamily="34" charset="-122"/>
              </a:rPr>
              <a:t>boot ROM</a:t>
            </a:r>
            <a:r>
              <a:rPr lang="zh-CN" altLang="en-US" sz="1800" dirty="0">
                <a:latin typeface="微软雅黑" pitchFamily="34" charset="-122"/>
                <a:ea typeface="微软雅黑" pitchFamily="34" charset="-122"/>
              </a:rPr>
              <a:t>：</a:t>
            </a:r>
            <a:r>
              <a:rPr lang="en-US" altLang="zh-CN" sz="1800" dirty="0">
                <a:latin typeface="微软雅黑" pitchFamily="34" charset="-122"/>
                <a:ea typeface="微软雅黑" pitchFamily="34" charset="-122"/>
              </a:rPr>
              <a:t>0x80000000</a:t>
            </a:r>
            <a:r>
              <a:rPr lang="zh-CN" altLang="en-US" sz="1800" dirty="0">
                <a:latin typeface="微软雅黑" pitchFamily="34" charset="-122"/>
                <a:ea typeface="微软雅黑" pitchFamily="34" charset="-122"/>
              </a:rPr>
              <a:t>以下</a:t>
            </a:r>
            <a:endParaRPr lang="en-US" altLang="zh-CN" sz="1800" dirty="0">
              <a:latin typeface="微软雅黑" pitchFamily="34" charset="-122"/>
              <a:ea typeface="微软雅黑" pitchFamily="34" charset="-122"/>
            </a:endParaRPr>
          </a:p>
          <a:p>
            <a:endParaRPr lang="en-US" altLang="zh-CN" sz="2000" dirty="0">
              <a:latin typeface="微软雅黑" pitchFamily="34" charset="-122"/>
              <a:ea typeface="微软雅黑" pitchFamily="34" charset="-122"/>
            </a:endParaRPr>
          </a:p>
          <a:p>
            <a:r>
              <a:rPr lang="zh-CN" altLang="en-US" sz="2000" b="1" dirty="0">
                <a:latin typeface="微软雅黑" pitchFamily="34" charset="-122"/>
                <a:ea typeface="微软雅黑" pitchFamily="34" charset="-122"/>
              </a:rPr>
              <a:t>内核地址空间：</a:t>
            </a:r>
            <a:endParaRPr lang="en-US" altLang="zh-CN" sz="20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内核使用“直接映射”的方式访问</a:t>
            </a:r>
            <a:r>
              <a:rPr lang="en-US" altLang="zh-CN" sz="1800" dirty="0">
                <a:latin typeface="微软雅黑" pitchFamily="34" charset="-122"/>
                <a:ea typeface="微软雅黑" pitchFamily="34" charset="-122"/>
              </a:rPr>
              <a:t>RAM</a:t>
            </a:r>
            <a:r>
              <a:rPr lang="zh-CN" altLang="en-US" sz="1800" dirty="0">
                <a:latin typeface="微软雅黑" pitchFamily="34" charset="-122"/>
                <a:ea typeface="微软雅黑" pitchFamily="34" charset="-122"/>
              </a:rPr>
              <a:t>和内存映射的设备寄存器，将资源映射到与物理地址相等的虚拟地址。</a:t>
            </a:r>
            <a:endParaRPr lang="zh-CN" altLang="en-US" sz="18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例如，内核本身同时位于虚拟地址空间和物理内存中的</a:t>
            </a:r>
            <a:r>
              <a:rPr lang="en-US" altLang="zh-CN" sz="1800" dirty="0">
                <a:latin typeface="微软雅黑" pitchFamily="34" charset="-122"/>
                <a:ea typeface="微软雅黑" pitchFamily="34" charset="-122"/>
              </a:rPr>
              <a:t>KERNBASE</a:t>
            </a:r>
            <a:r>
              <a:rPr lang="zh-CN" altLang="en-US" sz="1800" dirty="0">
                <a:latin typeface="微软雅黑" pitchFamily="34" charset="-122"/>
                <a:ea typeface="微软雅黑" pitchFamily="34" charset="-122"/>
              </a:rPr>
              <a:t>＝</a:t>
            </a:r>
            <a:r>
              <a:rPr lang="en-US" altLang="zh-CN" sz="1800" dirty="0">
                <a:latin typeface="微软雅黑" pitchFamily="34" charset="-122"/>
                <a:ea typeface="微软雅黑" pitchFamily="34" charset="-122"/>
              </a:rPr>
              <a:t>0x80000000</a:t>
            </a:r>
            <a:r>
              <a:rPr lang="zh-CN" altLang="en-US" sz="1800" dirty="0">
                <a:latin typeface="微软雅黑" pitchFamily="34" charset="-122"/>
                <a:ea typeface="微软雅黑" pitchFamily="34" charset="-122"/>
              </a:rPr>
              <a:t>处。</a:t>
            </a:r>
            <a:endParaRPr lang="zh-CN" altLang="en-US" sz="18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内核的代码段和数据段之后即为</a:t>
            </a:r>
            <a:r>
              <a:rPr lang="en-US" altLang="zh-CN" sz="1800" dirty="0">
                <a:latin typeface="微软雅黑" pitchFamily="34" charset="-122"/>
                <a:ea typeface="微软雅黑" pitchFamily="34" charset="-122"/>
              </a:rPr>
              <a:t>Free Memory</a:t>
            </a:r>
            <a:r>
              <a:rPr lang="zh-CN" altLang="en-US" sz="1800" dirty="0">
                <a:latin typeface="微软雅黑" pitchFamily="34" charset="-122"/>
                <a:ea typeface="微软雅黑" pitchFamily="34" charset="-122"/>
              </a:rPr>
              <a:t>，供内存分配给各进程使用。使用直接映射方式可以减少一些物理地址和虚拟地址的转换，简化操作。</a:t>
            </a:r>
            <a:endParaRPr lang="en-US" altLang="zh-CN" sz="1800" dirty="0">
              <a:latin typeface="微软雅黑" pitchFamily="34" charset="-122"/>
              <a:ea typeface="微软雅黑" pitchFamily="34" charset="-122"/>
            </a:endParaRPr>
          </a:p>
        </p:txBody>
      </p:sp>
    </p:spTree>
  </p:cSld>
  <p:clrMapOvr>
    <a:masterClrMapping/>
  </p:clrMapOvr>
  <p:transition>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458" y="670284"/>
            <a:ext cx="5468654" cy="417356"/>
          </a:xfrm>
          <a:prstGeom prst="rect">
            <a:avLst/>
          </a:prstGeom>
          <a:noFill/>
        </p:spPr>
        <p:txBody>
          <a:bodyPr wrap="square" lIns="91436" tIns="45719" rIns="91436" bIns="45719">
            <a:spAutoFit/>
          </a:bodyPr>
          <a:lstStyle/>
          <a:p>
            <a:pPr defTabSz="1218565">
              <a:lnSpc>
                <a:spcPct val="130000"/>
              </a:lnSpc>
              <a:defRPr/>
            </a:pPr>
            <a:r>
              <a:rPr lang="en-US" altLang="zh-CN" sz="1800" kern="0" dirty="0">
                <a:solidFill>
                  <a:srgbClr val="757170"/>
                </a:solidFill>
                <a:latin typeface="微软雅黑" pitchFamily="34" charset="-122"/>
                <a:ea typeface="微软雅黑" pitchFamily="34" charset="-122"/>
              </a:rPr>
              <a:t>xv6 </a:t>
            </a:r>
            <a:r>
              <a:rPr lang="zh-CN" altLang="en-US" sz="1800" kern="0" dirty="0">
                <a:solidFill>
                  <a:srgbClr val="757170"/>
                </a:solidFill>
                <a:latin typeface="微软雅黑" pitchFamily="34" charset="-122"/>
                <a:ea typeface="微软雅黑" pitchFamily="34" charset="-122"/>
              </a:rPr>
              <a:t>中虚拟地址与物理地址是如何映射的？</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597919"/>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问题一</a:t>
            </a:r>
            <a:endParaRPr lang="zh-CN" altLang="en-US" sz="2800" b="1" kern="0" dirty="0">
              <a:solidFill>
                <a:schemeClr val="bg1"/>
              </a:solidFill>
              <a:latin typeface="微软雅黑" pitchFamily="34" charset="-122"/>
              <a:ea typeface="微软雅黑" pitchFamily="34" charset="-122"/>
            </a:endParaRPr>
          </a:p>
        </p:txBody>
      </p:sp>
      <p:pic>
        <p:nvPicPr>
          <p:cNvPr id="3" name="图片 2"/>
          <p:cNvPicPr>
            <a:picLocks noChangeAspect="1"/>
          </p:cNvPicPr>
          <p:nvPr/>
        </p:nvPicPr>
        <p:blipFill>
          <a:blip r:embed="rId2"/>
          <a:stretch>
            <a:fillRect/>
          </a:stretch>
        </p:blipFill>
        <p:spPr>
          <a:xfrm>
            <a:off x="6168804" y="1241117"/>
            <a:ext cx="5732412" cy="5553443"/>
          </a:xfrm>
          <a:prstGeom prst="rect">
            <a:avLst/>
          </a:prstGeom>
        </p:spPr>
      </p:pic>
      <p:sp>
        <p:nvSpPr>
          <p:cNvPr id="5" name="文本框 4"/>
          <p:cNvSpPr txBox="1"/>
          <p:nvPr/>
        </p:nvSpPr>
        <p:spPr>
          <a:xfrm>
            <a:off x="168172" y="1666962"/>
            <a:ext cx="5928622" cy="2614930"/>
          </a:xfrm>
          <a:prstGeom prst="rect">
            <a:avLst/>
          </a:prstGeom>
          <a:noFill/>
        </p:spPr>
        <p:txBody>
          <a:bodyPr wrap="square">
            <a:spAutoFit/>
          </a:bodyPr>
          <a:lstStyle/>
          <a:p>
            <a:r>
              <a:rPr lang="zh-CN" altLang="en-US" sz="2000" b="1" dirty="0">
                <a:latin typeface="微软雅黑" pitchFamily="34" charset="-122"/>
                <a:ea typeface="微软雅黑" pitchFamily="34" charset="-122"/>
              </a:rPr>
              <a:t>内核地址空间：</a:t>
            </a:r>
            <a:endParaRPr lang="en-US" altLang="zh-CN" sz="2000" dirty="0">
              <a:latin typeface="微软雅黑" pitchFamily="34" charset="-122"/>
              <a:ea typeface="微软雅黑" pitchFamily="34" charset="-122"/>
            </a:endParaRPr>
          </a:p>
          <a:p>
            <a:pPr indent="457200"/>
            <a:r>
              <a:rPr lang="en-US" altLang="zh-CN" sz="1800" dirty="0">
                <a:latin typeface="微软雅黑" pitchFamily="34" charset="-122"/>
                <a:ea typeface="微软雅黑" pitchFamily="34" charset="-122"/>
              </a:rPr>
              <a:t>Trampoline</a:t>
            </a:r>
            <a:r>
              <a:rPr lang="zh-CN" altLang="en-US" sz="1800" dirty="0">
                <a:latin typeface="微软雅黑" pitchFamily="34" charset="-122"/>
                <a:ea typeface="微软雅黑" pitchFamily="34" charset="-122"/>
              </a:rPr>
              <a:t>在虚拟地址空间中位于最高位置</a:t>
            </a:r>
            <a:r>
              <a:rPr lang="en-US" altLang="zh-CN" sz="1800" dirty="0">
                <a:latin typeface="微软雅黑" pitchFamily="34" charset="-122"/>
                <a:ea typeface="微软雅黑" pitchFamily="34" charset="-122"/>
              </a:rPr>
              <a:t>MAXVA</a:t>
            </a:r>
            <a:r>
              <a:rPr lang="zh-CN" altLang="en-US" sz="1800" dirty="0">
                <a:latin typeface="微软雅黑" pitchFamily="34" charset="-122"/>
                <a:ea typeface="微软雅黑" pitchFamily="34" charset="-122"/>
              </a:rPr>
              <a:t>处，然后是</a:t>
            </a:r>
            <a:r>
              <a:rPr lang="en-US" altLang="zh-CN" sz="1800" dirty="0" err="1">
                <a:latin typeface="微软雅黑" pitchFamily="34" charset="-122"/>
                <a:ea typeface="微软雅黑" pitchFamily="34" charset="-122"/>
              </a:rPr>
              <a:t>Kstack</a:t>
            </a:r>
            <a:r>
              <a:rPr lang="zh-CN" altLang="en-US" sz="1800" dirty="0">
                <a:latin typeface="微软雅黑" pitchFamily="34" charset="-122"/>
                <a:ea typeface="微软雅黑" pitchFamily="34" charset="-122"/>
              </a:rPr>
              <a:t>和</a:t>
            </a:r>
            <a:r>
              <a:rPr lang="en-US" altLang="zh-CN" sz="1800" dirty="0">
                <a:latin typeface="微软雅黑" pitchFamily="34" charset="-122"/>
                <a:ea typeface="微软雅黑" pitchFamily="34" charset="-122"/>
              </a:rPr>
              <a:t>Guard Page</a:t>
            </a:r>
            <a:r>
              <a:rPr lang="zh-CN" altLang="en-US" sz="1800" dirty="0">
                <a:latin typeface="微软雅黑" pitchFamily="34" charset="-122"/>
                <a:ea typeface="微软雅黑" pitchFamily="34" charset="-122"/>
              </a:rPr>
              <a:t>。</a:t>
            </a:r>
            <a:endParaRPr lang="en-US" altLang="zh-CN" sz="18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每个进程的内核栈由未映射的保护页</a:t>
            </a:r>
            <a:r>
              <a:rPr lang="en-US" altLang="zh-CN" sz="1800" dirty="0">
                <a:latin typeface="微软雅黑" pitchFamily="34" charset="-122"/>
                <a:ea typeface="微软雅黑" pitchFamily="34" charset="-122"/>
              </a:rPr>
              <a:t>Guard page</a:t>
            </a:r>
            <a:r>
              <a:rPr lang="zh-CN" altLang="en-US" sz="1800" dirty="0">
                <a:latin typeface="微软雅黑" pitchFamily="34" charset="-122"/>
                <a:ea typeface="微软雅黑" pitchFamily="34" charset="-122"/>
              </a:rPr>
              <a:t>包围。</a:t>
            </a:r>
            <a:r>
              <a:rPr lang="en-US" altLang="zh-CN" sz="1800" dirty="0">
                <a:latin typeface="微软雅黑" pitchFamily="34" charset="-122"/>
                <a:ea typeface="微软雅黑" pitchFamily="34" charset="-122"/>
              </a:rPr>
              <a:t>Guard page</a:t>
            </a:r>
            <a:r>
              <a:rPr lang="zh-CN" altLang="en-US" sz="1800" dirty="0">
                <a:latin typeface="微软雅黑" pitchFamily="34" charset="-122"/>
                <a:ea typeface="微软雅黑" pitchFamily="34" charset="-122"/>
              </a:rPr>
              <a:t>的页表项</a:t>
            </a:r>
            <a:r>
              <a:rPr lang="en-US" altLang="zh-CN" sz="1800" dirty="0">
                <a:latin typeface="微软雅黑" pitchFamily="34" charset="-122"/>
                <a:ea typeface="微软雅黑" pitchFamily="34" charset="-122"/>
              </a:rPr>
              <a:t>Valid</a:t>
            </a:r>
            <a:r>
              <a:rPr lang="zh-CN" altLang="en-US" sz="1800" dirty="0">
                <a:latin typeface="微软雅黑" pitchFamily="34" charset="-122"/>
                <a:ea typeface="微软雅黑" pitchFamily="34" charset="-122"/>
              </a:rPr>
              <a:t>位为</a:t>
            </a:r>
            <a:r>
              <a:rPr lang="en-US" altLang="zh-CN" sz="1800" dirty="0">
                <a:latin typeface="微软雅黑" pitchFamily="34" charset="-122"/>
                <a:ea typeface="微软雅黑" pitchFamily="34" charset="-122"/>
              </a:rPr>
              <a:t>0</a:t>
            </a:r>
            <a:r>
              <a:rPr lang="zh-CN" altLang="en-US" sz="1800" dirty="0">
                <a:latin typeface="微软雅黑" pitchFamily="34" charset="-122"/>
                <a:ea typeface="微软雅黑" pitchFamily="34" charset="-122"/>
              </a:rPr>
              <a:t>，这样内核栈溢出的时候会触发异常，否则可能会产生无法预料的结果。</a:t>
            </a:r>
            <a:endParaRPr lang="en-US" altLang="zh-CN" sz="1800" dirty="0">
              <a:latin typeface="微软雅黑" pitchFamily="34" charset="-122"/>
              <a:ea typeface="微软雅黑" pitchFamily="34" charset="-122"/>
            </a:endParaRPr>
          </a:p>
          <a:p>
            <a:pPr indent="457200"/>
            <a:r>
              <a:rPr lang="en-US" altLang="zh-CN" sz="1800" dirty="0">
                <a:latin typeface="微软雅黑" pitchFamily="34" charset="-122"/>
                <a:ea typeface="微软雅黑" pitchFamily="34" charset="-122"/>
              </a:rPr>
              <a:t>Trampoline</a:t>
            </a:r>
            <a:r>
              <a:rPr lang="zh-CN" altLang="en-US" sz="1800" dirty="0">
                <a:latin typeface="微软雅黑" pitchFamily="34" charset="-122"/>
                <a:ea typeface="微软雅黑" pitchFamily="34" charset="-122"/>
              </a:rPr>
              <a:t>和</a:t>
            </a:r>
            <a:r>
              <a:rPr lang="en-US" altLang="zh-CN" sz="1800" dirty="0" err="1">
                <a:latin typeface="微软雅黑" pitchFamily="34" charset="-122"/>
                <a:ea typeface="微软雅黑" pitchFamily="34" charset="-122"/>
              </a:rPr>
              <a:t>Kstack</a:t>
            </a:r>
            <a:r>
              <a:rPr lang="zh-CN" altLang="en-US" sz="1800" dirty="0">
                <a:latin typeface="微软雅黑" pitchFamily="34" charset="-122"/>
                <a:ea typeface="微软雅黑" pitchFamily="34" charset="-122"/>
              </a:rPr>
              <a:t>发生了两次映射，也是就是同一个物理页对应两个虚拟页，可以通过两个虚拟地址访问同一块物理区域。</a:t>
            </a:r>
            <a:endParaRPr lang="zh-CN" altLang="en-US" sz="1800" dirty="0">
              <a:latin typeface="微软雅黑" pitchFamily="34" charset="-122"/>
              <a:ea typeface="微软雅黑" pitchFamily="34" charset="-122"/>
            </a:endParaRPr>
          </a:p>
        </p:txBody>
      </p:sp>
      <p:pic>
        <p:nvPicPr>
          <p:cNvPr id="4" name="图片 3"/>
          <p:cNvPicPr>
            <a:picLocks noChangeAspect="1"/>
          </p:cNvPicPr>
          <p:nvPr/>
        </p:nvPicPr>
        <p:blipFill>
          <a:blip r:embed="rId3"/>
          <a:stretch>
            <a:fillRect/>
          </a:stretch>
        </p:blipFill>
        <p:spPr>
          <a:xfrm>
            <a:off x="480060" y="4293235"/>
            <a:ext cx="5012690" cy="1122680"/>
          </a:xfrm>
          <a:prstGeom prst="rect">
            <a:avLst/>
          </a:prstGeom>
        </p:spPr>
      </p:pic>
      <p:sp>
        <p:nvSpPr>
          <p:cNvPr id="6" name="文本框 5"/>
          <p:cNvSpPr txBox="1"/>
          <p:nvPr/>
        </p:nvSpPr>
        <p:spPr>
          <a:xfrm>
            <a:off x="168172" y="5517542"/>
            <a:ext cx="5928622" cy="922020"/>
          </a:xfrm>
          <a:prstGeom prst="rect">
            <a:avLst/>
          </a:prstGeom>
          <a:noFill/>
        </p:spPr>
        <p:txBody>
          <a:bodyPr wrap="square">
            <a:spAutoFit/>
          </a:bodyPr>
          <a:lstStyle/>
          <a:p>
            <a:pPr indent="457200"/>
            <a:r>
              <a:rPr lang="en-US" altLang="zh-CN" sz="1800" dirty="0">
                <a:latin typeface="微软雅黑" pitchFamily="34" charset="-122"/>
                <a:ea typeface="微软雅黑" pitchFamily="34" charset="-122"/>
              </a:rPr>
              <a:t>xv6</a:t>
            </a:r>
            <a:r>
              <a:rPr lang="zh-CN" altLang="en-US" sz="1800" dirty="0">
                <a:latin typeface="微软雅黑" pitchFamily="34" charset="-122"/>
                <a:ea typeface="微软雅黑" pitchFamily="34" charset="-122"/>
              </a:rPr>
              <a:t>运行在 </a:t>
            </a:r>
            <a:r>
              <a:rPr lang="en-US" altLang="zh-CN" sz="1800" dirty="0">
                <a:latin typeface="微软雅黑" pitchFamily="34" charset="-122"/>
                <a:ea typeface="微软雅黑" pitchFamily="34" charset="-122"/>
              </a:rPr>
              <a:t>Sv39 RISC-V</a:t>
            </a:r>
            <a:r>
              <a:rPr lang="zh-CN" altLang="en-US" sz="1800" dirty="0">
                <a:latin typeface="微软雅黑" pitchFamily="34" charset="-122"/>
                <a:ea typeface="微软雅黑" pitchFamily="34" charset="-122"/>
              </a:rPr>
              <a:t>上，也就是虚拟地址只有</a:t>
            </a:r>
            <a:r>
              <a:rPr lang="en-US" altLang="zh-CN" sz="1800" dirty="0">
                <a:latin typeface="微软雅黑" pitchFamily="34" charset="-122"/>
                <a:ea typeface="微软雅黑" pitchFamily="34" charset="-122"/>
              </a:rPr>
              <a:t>39</a:t>
            </a:r>
            <a:r>
              <a:rPr lang="zh-CN" altLang="en-US" sz="1800" dirty="0">
                <a:latin typeface="微软雅黑" pitchFamily="34" charset="-122"/>
                <a:ea typeface="微软雅黑" pitchFamily="34" charset="-122"/>
              </a:rPr>
              <a:t>位有效，但为了避免符号扩展的问题，</a:t>
            </a:r>
            <a:r>
              <a:rPr lang="en-US" altLang="zh-CN" sz="1800" dirty="0">
                <a:latin typeface="微软雅黑" pitchFamily="34" charset="-122"/>
                <a:ea typeface="微软雅黑" pitchFamily="34" charset="-122"/>
              </a:rPr>
              <a:t>xv6</a:t>
            </a:r>
            <a:r>
              <a:rPr lang="zh-CN" altLang="en-US" sz="1800" dirty="0">
                <a:latin typeface="微软雅黑" pitchFamily="34" charset="-122"/>
                <a:ea typeface="微软雅黑" pitchFamily="34" charset="-122"/>
              </a:rPr>
              <a:t>只用了</a:t>
            </a:r>
            <a:r>
              <a:rPr lang="en-US" altLang="zh-CN" sz="1800" dirty="0">
                <a:latin typeface="微软雅黑" pitchFamily="34" charset="-122"/>
                <a:ea typeface="微软雅黑" pitchFamily="34" charset="-122"/>
              </a:rPr>
              <a:t>38</a:t>
            </a:r>
            <a:r>
              <a:rPr lang="zh-CN" altLang="en-US" sz="1800" dirty="0">
                <a:latin typeface="微软雅黑" pitchFamily="34" charset="-122"/>
                <a:ea typeface="微软雅黑" pitchFamily="34" charset="-122"/>
              </a:rPr>
              <a:t>位虚地址。</a:t>
            </a:r>
            <a:endParaRPr lang="zh-CN" altLang="en-US" sz="1800" dirty="0">
              <a:latin typeface="微软雅黑" pitchFamily="34" charset="-122"/>
              <a:ea typeface="微软雅黑" pitchFamily="34" charset="-122"/>
            </a:endParaRPr>
          </a:p>
        </p:txBody>
      </p:sp>
    </p:spTree>
  </p:cSld>
  <p:clrMapOvr>
    <a:masterClrMapping/>
  </p:clrMapOvr>
  <p:transition>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458" y="670284"/>
            <a:ext cx="5468654" cy="417356"/>
          </a:xfrm>
          <a:prstGeom prst="rect">
            <a:avLst/>
          </a:prstGeom>
          <a:noFill/>
        </p:spPr>
        <p:txBody>
          <a:bodyPr wrap="square" lIns="91436" tIns="45719" rIns="91436" bIns="45719">
            <a:spAutoFit/>
          </a:bodyPr>
          <a:lstStyle/>
          <a:p>
            <a:pPr defTabSz="1218565">
              <a:lnSpc>
                <a:spcPct val="130000"/>
              </a:lnSpc>
              <a:defRPr/>
            </a:pPr>
            <a:r>
              <a:rPr lang="en-US" altLang="zh-CN" sz="1800" kern="0" dirty="0">
                <a:solidFill>
                  <a:srgbClr val="757170"/>
                </a:solidFill>
                <a:latin typeface="微软雅黑" pitchFamily="34" charset="-122"/>
                <a:ea typeface="微软雅黑" pitchFamily="34" charset="-122"/>
              </a:rPr>
              <a:t>xv6 </a:t>
            </a:r>
            <a:r>
              <a:rPr lang="zh-CN" altLang="en-US" sz="1800" kern="0" dirty="0">
                <a:solidFill>
                  <a:srgbClr val="757170"/>
                </a:solidFill>
                <a:latin typeface="微软雅黑" pitchFamily="34" charset="-122"/>
                <a:ea typeface="微软雅黑" pitchFamily="34" charset="-122"/>
              </a:rPr>
              <a:t>中虚拟地址与物理地址是如何映射的？</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597919"/>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问题一</a:t>
            </a:r>
            <a:endParaRPr lang="zh-CN" altLang="en-US"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168172" y="1666962"/>
            <a:ext cx="5928622" cy="4554220"/>
          </a:xfrm>
          <a:prstGeom prst="rect">
            <a:avLst/>
          </a:prstGeom>
          <a:noFill/>
        </p:spPr>
        <p:txBody>
          <a:bodyPr wrap="square">
            <a:spAutoFit/>
          </a:bodyPr>
          <a:lstStyle/>
          <a:p>
            <a:r>
              <a:rPr lang="zh-CN" altLang="en-US" sz="2000" b="1" dirty="0">
                <a:latin typeface="微软雅黑" pitchFamily="34" charset="-122"/>
                <a:ea typeface="微软雅黑" pitchFamily="34" charset="-122"/>
              </a:rPr>
              <a:t>进程地址空间：</a:t>
            </a:r>
            <a:endParaRPr lang="en-US" altLang="zh-CN" sz="20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每个进程都有相同布局的独立地址空间。</a:t>
            </a:r>
            <a:endParaRPr lang="zh-CN" altLang="en-US" sz="1800" dirty="0">
              <a:latin typeface="微软雅黑" pitchFamily="34" charset="-122"/>
              <a:ea typeface="微软雅黑" pitchFamily="34" charset="-122"/>
            </a:endParaRPr>
          </a:p>
          <a:p>
            <a:pPr indent="457200"/>
            <a:endParaRPr lang="en-US" altLang="zh-CN" sz="18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进程的虚拟地址空间包括</a:t>
            </a:r>
            <a:r>
              <a:rPr lang="en-US" altLang="zh-CN" sz="1800" dirty="0">
                <a:latin typeface="微软雅黑" pitchFamily="34" charset="-122"/>
                <a:ea typeface="微软雅黑" pitchFamily="34" charset="-122"/>
              </a:rPr>
              <a:t>0~MAXVA</a:t>
            </a:r>
            <a:r>
              <a:rPr lang="zh-CN" altLang="en-US" sz="1800" dirty="0">
                <a:latin typeface="微软雅黑" pitchFamily="34" charset="-122"/>
                <a:ea typeface="微软雅黑" pitchFamily="34" charset="-122"/>
              </a:rPr>
              <a:t>，然而大部分虚拟地址空间并未被映射，用到的代码段、数据段、堆和栈都被映射到物理内存中对应</a:t>
            </a:r>
            <a:r>
              <a:rPr lang="en-US" altLang="zh-CN" sz="1800" dirty="0">
                <a:latin typeface="微软雅黑" pitchFamily="34" charset="-122"/>
                <a:ea typeface="微软雅黑" pitchFamily="34" charset="-122"/>
              </a:rPr>
              <a:t>Free Memory</a:t>
            </a:r>
            <a:r>
              <a:rPr lang="zh-CN" altLang="en-US" sz="1800" dirty="0">
                <a:latin typeface="微软雅黑" pitchFamily="34" charset="-122"/>
                <a:ea typeface="微软雅黑" pitchFamily="34" charset="-122"/>
              </a:rPr>
              <a:t>的区域，由内核分配，在虚拟地址空间中连续的页在物理地址空间上不一定连续。其中用户栈在进程初始化时会放入</a:t>
            </a:r>
            <a:r>
              <a:rPr lang="en-US" altLang="zh-CN" sz="1800" dirty="0">
                <a:latin typeface="微软雅黑" pitchFamily="34" charset="-122"/>
                <a:ea typeface="微软雅黑" pitchFamily="34" charset="-122"/>
              </a:rPr>
              <a:t>main</a:t>
            </a:r>
            <a:r>
              <a:rPr lang="zh-CN" altLang="en-US" sz="1800" dirty="0">
                <a:latin typeface="微软雅黑" pitchFamily="34" charset="-122"/>
                <a:ea typeface="微软雅黑" pitchFamily="34" charset="-122"/>
              </a:rPr>
              <a:t>函数的参数，用户栈和数据段之间有</a:t>
            </a:r>
            <a:r>
              <a:rPr lang="en-US" altLang="zh-CN" sz="1800" dirty="0">
                <a:latin typeface="微软雅黑" pitchFamily="34" charset="-122"/>
                <a:ea typeface="微软雅黑" pitchFamily="34" charset="-122"/>
              </a:rPr>
              <a:t>Guard page</a:t>
            </a:r>
            <a:r>
              <a:rPr lang="zh-CN" altLang="en-US" sz="1800" dirty="0">
                <a:latin typeface="微软雅黑" pitchFamily="34" charset="-122"/>
                <a:ea typeface="微软雅黑" pitchFamily="34" charset="-122"/>
              </a:rPr>
              <a:t>保护，栈溢出时会触发异常。</a:t>
            </a:r>
            <a:endParaRPr lang="en-US" altLang="zh-CN" sz="1800" dirty="0">
              <a:latin typeface="微软雅黑" pitchFamily="34" charset="-122"/>
              <a:ea typeface="微软雅黑" pitchFamily="34" charset="-122"/>
            </a:endParaRPr>
          </a:p>
          <a:p>
            <a:endParaRPr lang="en-US" altLang="zh-CN" sz="18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在内核地址空间和所有的用户地址空间中，均将最高地址对应页映射到了物理页框中</a:t>
            </a:r>
            <a:r>
              <a:rPr lang="en-US" altLang="zh-CN" sz="1800" dirty="0">
                <a:latin typeface="微软雅黑" pitchFamily="34" charset="-122"/>
                <a:ea typeface="微软雅黑" pitchFamily="34" charset="-122"/>
              </a:rPr>
              <a:t>Trampoline</a:t>
            </a:r>
            <a:r>
              <a:rPr lang="zh-CN" altLang="en-US" sz="1800" dirty="0">
                <a:latin typeface="微软雅黑" pitchFamily="34" charset="-122"/>
                <a:ea typeface="微软雅黑" pitchFamily="34" charset="-122"/>
              </a:rPr>
              <a:t>对应的代码，因为硬件在发生例外时不会自动切换页表，为了防止例外时发生页缺失，所有地址空间中</a:t>
            </a:r>
            <a:r>
              <a:rPr lang="en-US" altLang="zh-CN" sz="1800" dirty="0">
                <a:latin typeface="微软雅黑" pitchFamily="34" charset="-122"/>
                <a:ea typeface="微软雅黑" pitchFamily="34" charset="-122"/>
              </a:rPr>
              <a:t>Trampoline</a:t>
            </a:r>
            <a:r>
              <a:rPr lang="zh-CN" altLang="en-US" sz="1800" dirty="0">
                <a:latin typeface="微软雅黑" pitchFamily="34" charset="-122"/>
                <a:ea typeface="微软雅黑" pitchFamily="34" charset="-122"/>
              </a:rPr>
              <a:t>都在相同的虚拟地址处，所以例外时不会发生</a:t>
            </a:r>
            <a:r>
              <a:rPr lang="en-US" altLang="zh-CN" sz="1800" dirty="0">
                <a:latin typeface="微软雅黑" pitchFamily="34" charset="-122"/>
                <a:ea typeface="微软雅黑" pitchFamily="34" charset="-122"/>
              </a:rPr>
              <a:t>page fault</a:t>
            </a:r>
            <a:r>
              <a:rPr lang="zh-CN" altLang="en-US" sz="1800" dirty="0">
                <a:latin typeface="微软雅黑" pitchFamily="34" charset="-122"/>
                <a:ea typeface="微软雅黑" pitchFamily="34" charset="-122"/>
              </a:rPr>
              <a:t>。</a:t>
            </a:r>
            <a:endParaRPr lang="zh-CN" altLang="en-US" sz="1800" dirty="0">
              <a:latin typeface="微软雅黑" pitchFamily="34" charset="-122"/>
              <a:ea typeface="微软雅黑" pitchFamily="34" charset="-122"/>
            </a:endParaRPr>
          </a:p>
        </p:txBody>
      </p:sp>
      <p:pic>
        <p:nvPicPr>
          <p:cNvPr id="7" name="图片 6"/>
          <p:cNvPicPr>
            <a:picLocks noChangeAspect="1"/>
          </p:cNvPicPr>
          <p:nvPr/>
        </p:nvPicPr>
        <p:blipFill>
          <a:blip r:embed="rId2"/>
          <a:stretch>
            <a:fillRect/>
          </a:stretch>
        </p:blipFill>
        <p:spPr>
          <a:xfrm>
            <a:off x="6169025" y="2132965"/>
            <a:ext cx="5928995" cy="3429000"/>
          </a:xfrm>
          <a:prstGeom prst="rect">
            <a:avLst/>
          </a:prstGeom>
        </p:spPr>
      </p:pic>
    </p:spTree>
  </p:cSld>
  <p:clrMapOvr>
    <a:masterClrMapping/>
  </p:clrMapOvr>
  <p:transition>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458" y="670284"/>
            <a:ext cx="5468654" cy="777455"/>
          </a:xfrm>
          <a:prstGeom prst="rect">
            <a:avLst/>
          </a:prstGeom>
          <a:noFill/>
        </p:spPr>
        <p:txBody>
          <a:bodyPr wrap="square" lIns="91436" tIns="45719" rIns="91436" bIns="45719">
            <a:spAutoFit/>
          </a:bodyPr>
          <a:lstStyle/>
          <a:p>
            <a:pPr defTabSz="1218565">
              <a:lnSpc>
                <a:spcPct val="130000"/>
              </a:lnSpc>
              <a:defRPr/>
            </a:pPr>
            <a:r>
              <a:rPr lang="en-US" altLang="zh-CN" sz="1800" kern="0" dirty="0" err="1">
                <a:solidFill>
                  <a:srgbClr val="757170"/>
                </a:solidFill>
                <a:latin typeface="微软雅黑" pitchFamily="34" charset="-122"/>
                <a:ea typeface="微软雅黑" pitchFamily="34" charset="-122"/>
              </a:rPr>
              <a:t>mappages</a:t>
            </a:r>
            <a:r>
              <a:rPr lang="en-US" altLang="zh-CN" sz="1800" kern="0" dirty="0">
                <a:solidFill>
                  <a:srgbClr val="757170"/>
                </a:solidFill>
                <a:latin typeface="微软雅黑" pitchFamily="34" charset="-122"/>
                <a:ea typeface="微软雅黑" pitchFamily="34" charset="-122"/>
              </a:rPr>
              <a:t>() </a:t>
            </a:r>
            <a:r>
              <a:rPr lang="zh-CN" altLang="en-US" sz="1800" kern="0" dirty="0">
                <a:solidFill>
                  <a:srgbClr val="757170"/>
                </a:solidFill>
                <a:latin typeface="微软雅黑" pitchFamily="34" charset="-122"/>
                <a:ea typeface="微软雅黑" pitchFamily="34" charset="-122"/>
              </a:rPr>
              <a:t>函数中 </a:t>
            </a:r>
            <a:r>
              <a:rPr lang="en-US" altLang="zh-CN" sz="1800" kern="0" dirty="0">
                <a:solidFill>
                  <a:srgbClr val="757170"/>
                </a:solidFill>
                <a:latin typeface="微软雅黑" pitchFamily="34" charset="-122"/>
                <a:ea typeface="微软雅黑" pitchFamily="34" charset="-122"/>
              </a:rPr>
              <a:t>PGROUNDDOWN() </a:t>
            </a:r>
            <a:r>
              <a:rPr lang="zh-CN" altLang="en-US" sz="1800" kern="0" dirty="0">
                <a:solidFill>
                  <a:srgbClr val="757170"/>
                </a:solidFill>
                <a:latin typeface="微软雅黑" pitchFamily="34" charset="-122"/>
                <a:ea typeface="微软雅黑" pitchFamily="34" charset="-122"/>
              </a:rPr>
              <a:t>函数的作⽤是什么？为何需要调⽤该函数？</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597919"/>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问题二</a:t>
            </a:r>
            <a:endParaRPr lang="zh-CN" altLang="en-US" sz="2800" b="1" kern="0" dirty="0">
              <a:solidFill>
                <a:schemeClr val="bg1"/>
              </a:solidFill>
              <a:latin typeface="微软雅黑" pitchFamily="34" charset="-122"/>
              <a:ea typeface="微软雅黑" pitchFamily="34" charset="-122"/>
            </a:endParaRPr>
          </a:p>
        </p:txBody>
      </p:sp>
      <p:pic>
        <p:nvPicPr>
          <p:cNvPr id="7" name="图片 6"/>
          <p:cNvPicPr>
            <a:picLocks noChangeAspect="1"/>
          </p:cNvPicPr>
          <p:nvPr/>
        </p:nvPicPr>
        <p:blipFill>
          <a:blip r:embed="rId2"/>
          <a:stretch>
            <a:fillRect/>
          </a:stretch>
        </p:blipFill>
        <p:spPr>
          <a:xfrm>
            <a:off x="6985635" y="1447800"/>
            <a:ext cx="4999355" cy="4160520"/>
          </a:xfrm>
          <a:prstGeom prst="rect">
            <a:avLst/>
          </a:prstGeom>
        </p:spPr>
      </p:pic>
      <p:pic>
        <p:nvPicPr>
          <p:cNvPr id="10" name="图片 9"/>
          <p:cNvPicPr>
            <a:picLocks noChangeAspect="1"/>
          </p:cNvPicPr>
          <p:nvPr/>
        </p:nvPicPr>
        <p:blipFill>
          <a:blip r:embed="rId3"/>
          <a:stretch>
            <a:fillRect/>
          </a:stretch>
        </p:blipFill>
        <p:spPr>
          <a:xfrm>
            <a:off x="5808345" y="5805170"/>
            <a:ext cx="5026660" cy="582930"/>
          </a:xfrm>
          <a:prstGeom prst="rect">
            <a:avLst/>
          </a:prstGeom>
        </p:spPr>
      </p:pic>
      <p:sp>
        <p:nvSpPr>
          <p:cNvPr id="11" name="文本框 10"/>
          <p:cNvSpPr txBox="1"/>
          <p:nvPr/>
        </p:nvSpPr>
        <p:spPr>
          <a:xfrm>
            <a:off x="336194" y="4797192"/>
            <a:ext cx="5928622" cy="645160"/>
          </a:xfrm>
          <a:prstGeom prst="rect">
            <a:avLst/>
          </a:prstGeom>
          <a:noFill/>
        </p:spPr>
        <p:txBody>
          <a:bodyPr wrap="square">
            <a:spAutoFit/>
          </a:bodyPr>
          <a:lstStyle/>
          <a:p>
            <a:pPr indent="457200"/>
            <a:r>
              <a:rPr lang="en-US" altLang="zh-CN" sz="1800" dirty="0">
                <a:latin typeface="微软雅黑" pitchFamily="34" charset="-122"/>
                <a:ea typeface="微软雅黑" pitchFamily="34" charset="-122"/>
              </a:rPr>
              <a:t>PGROUNDDOWN() </a:t>
            </a:r>
            <a:r>
              <a:rPr lang="zh-CN" altLang="en-US" sz="1800" dirty="0">
                <a:latin typeface="微软雅黑" pitchFamily="34" charset="-122"/>
                <a:ea typeface="微软雅黑" pitchFamily="34" charset="-122"/>
              </a:rPr>
              <a:t>的直接作用是将虚拟地址</a:t>
            </a:r>
            <a:r>
              <a:rPr lang="en-US" altLang="zh-CN" sz="1800" dirty="0">
                <a:latin typeface="微软雅黑" pitchFamily="34" charset="-122"/>
                <a:ea typeface="微软雅黑" pitchFamily="34" charset="-122"/>
              </a:rPr>
              <a:t> </a:t>
            </a:r>
            <a:r>
              <a:rPr lang="en-US" altLang="zh-CN" sz="1800" dirty="0" err="1">
                <a:latin typeface="微软雅黑" pitchFamily="34" charset="-122"/>
                <a:ea typeface="微软雅黑" pitchFamily="34" charset="-122"/>
              </a:rPr>
              <a:t>va </a:t>
            </a:r>
            <a:r>
              <a:rPr lang="zh-CN" altLang="en-US" sz="1800" b="1" dirty="0">
                <a:latin typeface="微软雅黑" pitchFamily="34" charset="-122"/>
                <a:ea typeface="微软雅黑" pitchFamily="34" charset="-122"/>
              </a:rPr>
              <a:t>向下对齐</a:t>
            </a:r>
            <a:r>
              <a:rPr lang="zh-CN" altLang="en-US" sz="1800" dirty="0">
                <a:latin typeface="微软雅黑" pitchFamily="34" charset="-122"/>
                <a:ea typeface="微软雅黑" pitchFamily="34" charset="-122"/>
              </a:rPr>
              <a:t>，变成</a:t>
            </a:r>
            <a:r>
              <a:rPr lang="en-US" altLang="zh-CN" sz="1800" dirty="0">
                <a:latin typeface="微软雅黑" pitchFamily="34" charset="-122"/>
                <a:ea typeface="微软雅黑" pitchFamily="34" charset="-122"/>
              </a:rPr>
              <a:t>PGSIZE</a:t>
            </a:r>
            <a:r>
              <a:rPr lang="zh-CN" altLang="en-US" sz="1800" dirty="0">
                <a:latin typeface="微软雅黑" pitchFamily="34" charset="-122"/>
                <a:ea typeface="微软雅黑" pitchFamily="34" charset="-122"/>
              </a:rPr>
              <a:t>的整数倍。</a:t>
            </a:r>
            <a:endParaRPr lang="zh-CN" altLang="en-US" sz="1800" dirty="0">
              <a:latin typeface="微软雅黑" pitchFamily="34" charset="-122"/>
              <a:ea typeface="微软雅黑" pitchFamily="34" charset="-122"/>
            </a:endParaRPr>
          </a:p>
        </p:txBody>
      </p:sp>
      <p:pic>
        <p:nvPicPr>
          <p:cNvPr id="3" name="图片 2"/>
          <p:cNvPicPr>
            <a:picLocks noChangeAspect="1"/>
          </p:cNvPicPr>
          <p:nvPr>
            <p:custDataLst>
              <p:tags r:id="rId4"/>
            </p:custDataLst>
          </p:nvPr>
        </p:nvPicPr>
        <p:blipFill>
          <a:blip r:embed="rId5"/>
          <a:stretch>
            <a:fillRect/>
          </a:stretch>
        </p:blipFill>
        <p:spPr>
          <a:xfrm>
            <a:off x="335915" y="1700530"/>
            <a:ext cx="5942330" cy="2094865"/>
          </a:xfrm>
          <a:prstGeom prst="rect">
            <a:avLst/>
          </a:prstGeom>
        </p:spPr>
      </p:pic>
    </p:spTree>
  </p:cSld>
  <p:clrMapOvr>
    <a:masterClrMapping/>
  </p:clrMapOvr>
  <p:transition>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458" y="670284"/>
            <a:ext cx="5468654" cy="777455"/>
          </a:xfrm>
          <a:prstGeom prst="rect">
            <a:avLst/>
          </a:prstGeom>
          <a:noFill/>
        </p:spPr>
        <p:txBody>
          <a:bodyPr wrap="square" lIns="91436" tIns="45719" rIns="91436" bIns="45719">
            <a:spAutoFit/>
          </a:bodyPr>
          <a:lstStyle/>
          <a:p>
            <a:pPr defTabSz="1218565">
              <a:lnSpc>
                <a:spcPct val="130000"/>
              </a:lnSpc>
              <a:defRPr/>
            </a:pPr>
            <a:r>
              <a:rPr lang="en-US" altLang="zh-CN" sz="1800" kern="0" dirty="0" err="1">
                <a:solidFill>
                  <a:srgbClr val="757170"/>
                </a:solidFill>
                <a:latin typeface="微软雅黑" pitchFamily="34" charset="-122"/>
                <a:ea typeface="微软雅黑" pitchFamily="34" charset="-122"/>
              </a:rPr>
              <a:t>mappages</a:t>
            </a:r>
            <a:r>
              <a:rPr lang="en-US" altLang="zh-CN" sz="1800" kern="0" dirty="0">
                <a:solidFill>
                  <a:srgbClr val="757170"/>
                </a:solidFill>
                <a:latin typeface="微软雅黑" pitchFamily="34" charset="-122"/>
                <a:ea typeface="微软雅黑" pitchFamily="34" charset="-122"/>
              </a:rPr>
              <a:t>() </a:t>
            </a:r>
            <a:r>
              <a:rPr lang="zh-CN" altLang="en-US" sz="1800" kern="0" dirty="0">
                <a:solidFill>
                  <a:srgbClr val="757170"/>
                </a:solidFill>
                <a:latin typeface="微软雅黑" pitchFamily="34" charset="-122"/>
                <a:ea typeface="微软雅黑" pitchFamily="34" charset="-122"/>
              </a:rPr>
              <a:t>函数中 </a:t>
            </a:r>
            <a:r>
              <a:rPr lang="en-US" altLang="zh-CN" sz="1800" kern="0" dirty="0">
                <a:solidFill>
                  <a:srgbClr val="757170"/>
                </a:solidFill>
                <a:latin typeface="微软雅黑" pitchFamily="34" charset="-122"/>
                <a:ea typeface="微软雅黑" pitchFamily="34" charset="-122"/>
              </a:rPr>
              <a:t>PGROUNDDOWN() </a:t>
            </a:r>
            <a:r>
              <a:rPr lang="zh-CN" altLang="en-US" sz="1800" kern="0" dirty="0">
                <a:solidFill>
                  <a:srgbClr val="757170"/>
                </a:solidFill>
                <a:latin typeface="微软雅黑" pitchFamily="34" charset="-122"/>
                <a:ea typeface="微软雅黑" pitchFamily="34" charset="-122"/>
              </a:rPr>
              <a:t>函数的作⽤是什么？为何需要调⽤该函数？</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597919"/>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问题二</a:t>
            </a:r>
            <a:endParaRPr lang="zh-CN" altLang="en-US" sz="2800" b="1" kern="0" dirty="0">
              <a:solidFill>
                <a:schemeClr val="bg1"/>
              </a:solidFill>
              <a:latin typeface="微软雅黑" pitchFamily="34" charset="-122"/>
              <a:ea typeface="微软雅黑" pitchFamily="34" charset="-122"/>
            </a:endParaRPr>
          </a:p>
        </p:txBody>
      </p:sp>
      <p:sp>
        <p:nvSpPr>
          <p:cNvPr id="11" name="文本框 10"/>
          <p:cNvSpPr txBox="1"/>
          <p:nvPr/>
        </p:nvSpPr>
        <p:spPr>
          <a:xfrm>
            <a:off x="358347" y="2637462"/>
            <a:ext cx="5928622" cy="1753235"/>
          </a:xfrm>
          <a:prstGeom prst="rect">
            <a:avLst/>
          </a:prstGeom>
          <a:noFill/>
        </p:spPr>
        <p:txBody>
          <a:bodyPr wrap="square">
            <a:spAutoFit/>
          </a:bodyPr>
          <a:lstStyle/>
          <a:p>
            <a:pPr indent="457200"/>
            <a:r>
              <a:rPr lang="zh-CN" altLang="en-US" sz="1800" dirty="0">
                <a:latin typeface="微软雅黑" pitchFamily="34" charset="-122"/>
                <a:ea typeface="微软雅黑" pitchFamily="34" charset="-122"/>
              </a:rPr>
              <a:t>为虚拟地址分配物理页面时只以高</a:t>
            </a:r>
            <a:r>
              <a:rPr lang="en-US" altLang="zh-CN" sz="1800" dirty="0">
                <a:latin typeface="微软雅黑" pitchFamily="34" charset="-122"/>
                <a:ea typeface="微软雅黑" pitchFamily="34" charset="-122"/>
              </a:rPr>
              <a:t>27</a:t>
            </a:r>
            <a:r>
              <a:rPr lang="zh-CN" altLang="en-US" sz="1800" dirty="0">
                <a:latin typeface="微软雅黑" pitchFamily="34" charset="-122"/>
                <a:ea typeface="微软雅黑" pitchFamily="34" charset="-122"/>
              </a:rPr>
              <a:t>位作为索引，而低十二位作为虚拟地址和物理地址公共的页内偏移，因此分配到的物理页面和虚拟页面地址都是关于</a:t>
            </a:r>
            <a:r>
              <a:rPr lang="en-US" altLang="zh-CN" sz="1800" dirty="0">
                <a:latin typeface="微软雅黑" pitchFamily="34" charset="-122"/>
                <a:ea typeface="微软雅黑" pitchFamily="34" charset="-122"/>
              </a:rPr>
              <a:t>PGSIZE</a:t>
            </a:r>
            <a:r>
              <a:rPr lang="zh-CN" altLang="en-US" sz="1800" dirty="0">
                <a:latin typeface="微软雅黑" pitchFamily="34" charset="-122"/>
                <a:ea typeface="微软雅黑" pitchFamily="34" charset="-122"/>
              </a:rPr>
              <a:t>对齐的，分配也必须以</a:t>
            </a:r>
            <a:r>
              <a:rPr lang="en-US" altLang="zh-CN" sz="1800" dirty="0">
                <a:latin typeface="微软雅黑" pitchFamily="34" charset="-122"/>
                <a:ea typeface="微软雅黑" pitchFamily="34" charset="-122"/>
              </a:rPr>
              <a:t>PGSIZE</a:t>
            </a:r>
            <a:r>
              <a:rPr lang="zh-CN" altLang="en-US" sz="1800" dirty="0">
                <a:latin typeface="微软雅黑" pitchFamily="34" charset="-122"/>
                <a:ea typeface="微软雅黑" pitchFamily="34" charset="-122"/>
              </a:rPr>
              <a:t>为单位进行分配，所以需要用</a:t>
            </a:r>
            <a:r>
              <a:rPr lang="en-US" altLang="zh-CN" sz="1800" dirty="0">
                <a:latin typeface="微软雅黑" pitchFamily="34" charset="-122"/>
                <a:ea typeface="微软雅黑" pitchFamily="34" charset="-122"/>
              </a:rPr>
              <a:t>PGROUNDDOWN() </a:t>
            </a:r>
            <a:r>
              <a:rPr lang="zh-CN" altLang="en-US" sz="1800" dirty="0">
                <a:latin typeface="微软雅黑" pitchFamily="34" charset="-122"/>
                <a:ea typeface="微软雅黑" pitchFamily="34" charset="-122"/>
              </a:rPr>
              <a:t>对齐后再判断分配大小，实际分配到的空间≥</a:t>
            </a:r>
            <a:r>
              <a:rPr lang="en-US" altLang="zh-CN" sz="1800" dirty="0">
                <a:latin typeface="微软雅黑" pitchFamily="34" charset="-122"/>
                <a:ea typeface="微软雅黑" pitchFamily="34" charset="-122"/>
              </a:rPr>
              <a:t> size</a:t>
            </a:r>
            <a:r>
              <a:rPr lang="zh-CN" altLang="en-US" sz="1800" dirty="0">
                <a:latin typeface="微软雅黑" pitchFamily="34" charset="-122"/>
                <a:ea typeface="微软雅黑" pitchFamily="34" charset="-122"/>
              </a:rPr>
              <a:t>。</a:t>
            </a:r>
            <a:endParaRPr lang="zh-CN" altLang="en-US" sz="1800" dirty="0">
              <a:latin typeface="微软雅黑" pitchFamily="34" charset="-122"/>
              <a:ea typeface="微软雅黑" pitchFamily="34" charset="-122"/>
            </a:endParaRPr>
          </a:p>
        </p:txBody>
      </p:sp>
      <p:pic>
        <p:nvPicPr>
          <p:cNvPr id="13" name="图片 12"/>
          <p:cNvPicPr>
            <a:picLocks noChangeAspect="1"/>
          </p:cNvPicPr>
          <p:nvPr/>
        </p:nvPicPr>
        <p:blipFill>
          <a:blip r:embed="rId2"/>
          <a:stretch>
            <a:fillRect/>
          </a:stretch>
        </p:blipFill>
        <p:spPr>
          <a:xfrm>
            <a:off x="6600850" y="1844824"/>
            <a:ext cx="5188217" cy="4216617"/>
          </a:xfrm>
          <a:prstGeom prst="rect">
            <a:avLst/>
          </a:prstGeom>
        </p:spPr>
      </p:pic>
    </p:spTree>
  </p:cSld>
  <p:clrMapOvr>
    <a:masterClrMapping/>
  </p:clrMapOvr>
  <p:transition>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458" y="670284"/>
            <a:ext cx="5468654" cy="777455"/>
          </a:xfrm>
          <a:prstGeom prst="rect">
            <a:avLst/>
          </a:prstGeom>
          <a:noFill/>
        </p:spPr>
        <p:txBody>
          <a:bodyPr wrap="square" lIns="91436" tIns="45719" rIns="91436" bIns="45719">
            <a:spAutoFit/>
          </a:bodyPr>
          <a:lstStyle/>
          <a:p>
            <a:pPr defTabSz="1218565">
              <a:lnSpc>
                <a:spcPct val="130000"/>
              </a:lnSpc>
              <a:defRPr/>
            </a:pPr>
            <a:r>
              <a:rPr lang="en-US" altLang="zh-CN" sz="1800" kern="0" dirty="0" err="1">
                <a:solidFill>
                  <a:srgbClr val="757170"/>
                </a:solidFill>
                <a:latin typeface="微软雅黑" pitchFamily="34" charset="-122"/>
                <a:ea typeface="微软雅黑" pitchFamily="34" charset="-122"/>
              </a:rPr>
              <a:t>mappages</a:t>
            </a:r>
            <a:r>
              <a:rPr lang="en-US" altLang="zh-CN" sz="1800" kern="0" dirty="0">
                <a:solidFill>
                  <a:srgbClr val="757170"/>
                </a:solidFill>
                <a:latin typeface="微软雅黑" pitchFamily="34" charset="-122"/>
                <a:ea typeface="微软雅黑" pitchFamily="34" charset="-122"/>
              </a:rPr>
              <a:t>() </a:t>
            </a:r>
            <a:r>
              <a:rPr lang="zh-CN" altLang="en-US" sz="1800" kern="0" dirty="0">
                <a:solidFill>
                  <a:srgbClr val="757170"/>
                </a:solidFill>
                <a:latin typeface="微软雅黑" pitchFamily="34" charset="-122"/>
                <a:ea typeface="微软雅黑" pitchFamily="34" charset="-122"/>
              </a:rPr>
              <a:t>函数中 </a:t>
            </a:r>
            <a:r>
              <a:rPr lang="en-US" altLang="zh-CN" sz="1800" kern="0" dirty="0">
                <a:solidFill>
                  <a:srgbClr val="757170"/>
                </a:solidFill>
                <a:latin typeface="微软雅黑" pitchFamily="34" charset="-122"/>
                <a:ea typeface="微软雅黑" pitchFamily="34" charset="-122"/>
              </a:rPr>
              <a:t>panic() </a:t>
            </a:r>
            <a:r>
              <a:rPr lang="zh-CN" altLang="en-US" sz="1800" kern="0" dirty="0">
                <a:solidFill>
                  <a:srgbClr val="757170"/>
                </a:solidFill>
                <a:latin typeface="微软雅黑" pitchFamily="34" charset="-122"/>
                <a:ea typeface="微软雅黑" pitchFamily="34" charset="-122"/>
              </a:rPr>
              <a:t>函数的作用是什么？有哪些可能导致 </a:t>
            </a:r>
            <a:r>
              <a:rPr lang="en-US" altLang="zh-CN" sz="1800" kern="0" dirty="0">
                <a:solidFill>
                  <a:srgbClr val="757170"/>
                </a:solidFill>
                <a:latin typeface="微软雅黑" pitchFamily="34" charset="-122"/>
                <a:ea typeface="微软雅黑" pitchFamily="34" charset="-122"/>
              </a:rPr>
              <a:t>panic </a:t>
            </a:r>
            <a:r>
              <a:rPr lang="zh-CN" altLang="en-US" sz="1800" kern="0" dirty="0">
                <a:solidFill>
                  <a:srgbClr val="757170"/>
                </a:solidFill>
                <a:latin typeface="微软雅黑" pitchFamily="34" charset="-122"/>
                <a:ea typeface="微软雅黑" pitchFamily="34" charset="-122"/>
              </a:rPr>
              <a:t>的情况？</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597919"/>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问题三</a:t>
            </a:r>
            <a:endParaRPr lang="zh-CN" altLang="en-US" sz="2800" b="1" kern="0" dirty="0">
              <a:solidFill>
                <a:schemeClr val="bg1"/>
              </a:solidFill>
              <a:latin typeface="微软雅黑" pitchFamily="34" charset="-122"/>
              <a:ea typeface="微软雅黑" pitchFamily="34" charset="-122"/>
            </a:endParaRPr>
          </a:p>
        </p:txBody>
      </p:sp>
      <p:sp>
        <p:nvSpPr>
          <p:cNvPr id="11" name="文本框 10"/>
          <p:cNvSpPr txBox="1"/>
          <p:nvPr/>
        </p:nvSpPr>
        <p:spPr>
          <a:xfrm>
            <a:off x="357505" y="2420620"/>
            <a:ext cx="5739130" cy="645160"/>
          </a:xfrm>
          <a:prstGeom prst="rect">
            <a:avLst/>
          </a:prstGeom>
          <a:noFill/>
        </p:spPr>
        <p:txBody>
          <a:bodyPr wrap="square">
            <a:spAutoFit/>
          </a:bodyPr>
          <a:lstStyle/>
          <a:p>
            <a:pPr indent="457200"/>
            <a:r>
              <a:rPr lang="en-US" altLang="zh-CN" sz="1800" dirty="0">
                <a:latin typeface="微软雅黑" pitchFamily="34" charset="-122"/>
                <a:ea typeface="微软雅黑" pitchFamily="34" charset="-122"/>
              </a:rPr>
              <a:t>panic</a:t>
            </a:r>
            <a:r>
              <a:rPr lang="zh-CN" altLang="en-US" sz="1800" dirty="0">
                <a:latin typeface="微软雅黑" pitchFamily="34" charset="-122"/>
                <a:ea typeface="微软雅黑" pitchFamily="34" charset="-122"/>
              </a:rPr>
              <a:t>的作用是在系统进行一些不允许或意料之外的操作时打印报错信息然后宕机。</a:t>
            </a:r>
            <a:endParaRPr lang="zh-CN" altLang="en-US" sz="1800" dirty="0">
              <a:latin typeface="微软雅黑" pitchFamily="34" charset="-122"/>
              <a:ea typeface="微软雅黑" pitchFamily="34" charset="-122"/>
            </a:endParaRPr>
          </a:p>
        </p:txBody>
      </p:sp>
      <p:pic>
        <p:nvPicPr>
          <p:cNvPr id="2" name="图片 1"/>
          <p:cNvPicPr>
            <a:picLocks noChangeAspect="1"/>
          </p:cNvPicPr>
          <p:nvPr/>
        </p:nvPicPr>
        <p:blipFill>
          <a:blip r:embed="rId2"/>
          <a:stretch>
            <a:fillRect/>
          </a:stretch>
        </p:blipFill>
        <p:spPr>
          <a:xfrm>
            <a:off x="6096635" y="1557020"/>
            <a:ext cx="5850255" cy="4868545"/>
          </a:xfrm>
          <a:prstGeom prst="rect">
            <a:avLst/>
          </a:prstGeom>
        </p:spPr>
      </p:pic>
      <p:pic>
        <p:nvPicPr>
          <p:cNvPr id="4" name="图片 3"/>
          <p:cNvPicPr>
            <a:picLocks noChangeAspect="1"/>
          </p:cNvPicPr>
          <p:nvPr/>
        </p:nvPicPr>
        <p:blipFill>
          <a:blip r:embed="rId3"/>
          <a:stretch>
            <a:fillRect/>
          </a:stretch>
        </p:blipFill>
        <p:spPr>
          <a:xfrm>
            <a:off x="8719959" y="2780928"/>
            <a:ext cx="3473629" cy="1701887"/>
          </a:xfrm>
          <a:prstGeom prst="rect">
            <a:avLst/>
          </a:prstGeom>
        </p:spPr>
      </p:pic>
      <p:sp>
        <p:nvSpPr>
          <p:cNvPr id="5" name="文本框 4"/>
          <p:cNvSpPr txBox="1"/>
          <p:nvPr/>
        </p:nvSpPr>
        <p:spPr>
          <a:xfrm>
            <a:off x="357505" y="3860800"/>
            <a:ext cx="5760720" cy="2030095"/>
          </a:xfrm>
          <a:prstGeom prst="rect">
            <a:avLst/>
          </a:prstGeom>
          <a:noFill/>
        </p:spPr>
        <p:txBody>
          <a:bodyPr wrap="square">
            <a:spAutoFit/>
          </a:bodyPr>
          <a:lstStyle/>
          <a:p>
            <a:pPr indent="457200"/>
            <a:r>
              <a:rPr lang="en-US" altLang="zh-CN" sz="1800" dirty="0">
                <a:latin typeface="微软雅黑" pitchFamily="34" charset="-122"/>
                <a:ea typeface="微软雅黑" pitchFamily="34" charset="-122"/>
              </a:rPr>
              <a:t>panic</a:t>
            </a:r>
            <a:r>
              <a:rPr lang="zh-CN" altLang="en-US" sz="1800" dirty="0">
                <a:latin typeface="微软雅黑" pitchFamily="34" charset="-122"/>
                <a:ea typeface="微软雅黑" pitchFamily="34" charset="-122"/>
              </a:rPr>
              <a:t>的情况</a:t>
            </a:r>
            <a:r>
              <a:rPr lang="zh-CN" altLang="en-US" sz="1800" dirty="0">
                <a:latin typeface="微软雅黑" pitchFamily="34" charset="-122"/>
                <a:ea typeface="微软雅黑" pitchFamily="34" charset="-122"/>
              </a:rPr>
              <a:t>三种：</a:t>
            </a:r>
            <a:endParaRPr lang="zh-CN" altLang="en-US" sz="1800" dirty="0">
              <a:latin typeface="微软雅黑" pitchFamily="34" charset="-122"/>
              <a:ea typeface="微软雅黑" pitchFamily="34" charset="-122"/>
            </a:endParaRPr>
          </a:p>
          <a:p>
            <a:pPr indent="457200"/>
            <a:r>
              <a:rPr lang="en-US" altLang="zh-CN" sz="1800" dirty="0">
                <a:latin typeface="微软雅黑" pitchFamily="34" charset="-122"/>
                <a:ea typeface="微软雅黑" pitchFamily="34" charset="-122"/>
              </a:rPr>
              <a:t>1. </a:t>
            </a:r>
            <a:r>
              <a:rPr lang="zh-CN" altLang="en-US" sz="1800" dirty="0">
                <a:latin typeface="微软雅黑" pitchFamily="34" charset="-122"/>
                <a:ea typeface="微软雅黑" pitchFamily="34" charset="-122"/>
              </a:rPr>
              <a:t>需要映射</a:t>
            </a:r>
            <a:r>
              <a:rPr lang="en-US" altLang="zh-CN" sz="1800" dirty="0">
                <a:latin typeface="微软雅黑" pitchFamily="34" charset="-122"/>
                <a:ea typeface="微软雅黑" pitchFamily="34" charset="-122"/>
              </a:rPr>
              <a:t>size</a:t>
            </a:r>
            <a:r>
              <a:rPr lang="zh-CN" altLang="en-US" sz="1800" dirty="0">
                <a:latin typeface="微软雅黑" pitchFamily="34" charset="-122"/>
                <a:ea typeface="微软雅黑" pitchFamily="34" charset="-122"/>
              </a:rPr>
              <a:t>为</a:t>
            </a:r>
            <a:r>
              <a:rPr lang="en-US" altLang="zh-CN" sz="1800" dirty="0">
                <a:latin typeface="微软雅黑" pitchFamily="34" charset="-122"/>
                <a:ea typeface="微软雅黑" pitchFamily="34" charset="-122"/>
              </a:rPr>
              <a:t>0</a:t>
            </a:r>
            <a:r>
              <a:rPr lang="zh-CN" altLang="en-US" sz="1800" dirty="0">
                <a:latin typeface="微软雅黑" pitchFamily="34" charset="-122"/>
                <a:ea typeface="宋体" charset="0"/>
              </a:rPr>
              <a:t>。</a:t>
            </a:r>
            <a:endParaRPr lang="zh-CN" altLang="en-US" sz="1800" dirty="0">
              <a:latin typeface="微软雅黑" pitchFamily="34" charset="-122"/>
              <a:ea typeface="宋体" charset="0"/>
            </a:endParaRPr>
          </a:p>
          <a:p>
            <a:pPr indent="457200"/>
            <a:r>
              <a:rPr lang="en-US" altLang="zh-CN" sz="1800" dirty="0">
                <a:latin typeface="微软雅黑" pitchFamily="34" charset="-122"/>
                <a:ea typeface="微软雅黑" pitchFamily="34" charset="-122"/>
              </a:rPr>
              <a:t>2. </a:t>
            </a:r>
            <a:r>
              <a:rPr lang="zh-CN" altLang="en-US" sz="1800" dirty="0">
                <a:latin typeface="微软雅黑" pitchFamily="34" charset="-122"/>
                <a:ea typeface="微软雅黑" pitchFamily="34" charset="-122"/>
              </a:rPr>
              <a:t>虚拟地址</a:t>
            </a:r>
            <a:r>
              <a:rPr lang="en-US" altLang="zh-CN" sz="1800" dirty="0" err="1">
                <a:latin typeface="微软雅黑" pitchFamily="34" charset="-122"/>
                <a:ea typeface="微软雅黑" pitchFamily="34" charset="-122"/>
              </a:rPr>
              <a:t>va</a:t>
            </a:r>
            <a:r>
              <a:rPr lang="zh-CN" altLang="en-US" sz="1800" dirty="0">
                <a:latin typeface="微软雅黑" pitchFamily="34" charset="-122"/>
                <a:ea typeface="微软雅黑" pitchFamily="34" charset="-122"/>
              </a:rPr>
              <a:t>对应页表项的</a:t>
            </a:r>
            <a:r>
              <a:rPr lang="en-US" altLang="zh-CN" sz="1800" dirty="0">
                <a:latin typeface="微软雅黑" pitchFamily="34" charset="-122"/>
                <a:ea typeface="微软雅黑" pitchFamily="34" charset="-122"/>
              </a:rPr>
              <a:t>valid</a:t>
            </a:r>
            <a:r>
              <a:rPr lang="zh-CN" altLang="en-US" sz="1800" dirty="0">
                <a:latin typeface="微软雅黑" pitchFamily="34" charset="-122"/>
                <a:ea typeface="微软雅黑" pitchFamily="34" charset="-122"/>
              </a:rPr>
              <a:t>位为</a:t>
            </a:r>
            <a:r>
              <a:rPr lang="en-US" altLang="zh-CN" sz="1800" dirty="0">
                <a:latin typeface="微软雅黑" pitchFamily="34" charset="-122"/>
                <a:ea typeface="微软雅黑" pitchFamily="34" charset="-122"/>
              </a:rPr>
              <a:t>1</a:t>
            </a:r>
            <a:r>
              <a:rPr lang="zh-CN" altLang="en-US" sz="1800" dirty="0">
                <a:latin typeface="微软雅黑" pitchFamily="34" charset="-122"/>
                <a:ea typeface="微软雅黑" pitchFamily="34" charset="-122"/>
              </a:rPr>
              <a:t>。</a:t>
            </a:r>
            <a:endParaRPr lang="zh-CN" altLang="en-US" sz="1800" dirty="0">
              <a:latin typeface="微软雅黑" pitchFamily="34" charset="-122"/>
              <a:ea typeface="微软雅黑" pitchFamily="34" charset="-122"/>
            </a:endParaRPr>
          </a:p>
          <a:p>
            <a:pPr indent="457200"/>
            <a:r>
              <a:rPr lang="en-US" altLang="zh-CN" sz="1800" dirty="0">
                <a:latin typeface="微软雅黑" pitchFamily="34" charset="-122"/>
                <a:ea typeface="微软雅黑" pitchFamily="34" charset="-122"/>
              </a:rPr>
              <a:t>walk()</a:t>
            </a:r>
            <a:r>
              <a:rPr lang="zh-CN" altLang="en-US" sz="1800" dirty="0">
                <a:latin typeface="微软雅黑" pitchFamily="34" charset="-122"/>
                <a:ea typeface="微软雅黑" pitchFamily="34" charset="-122"/>
              </a:rPr>
              <a:t>函数模拟三级页表的查询过程返回叶节点的</a:t>
            </a:r>
            <a:r>
              <a:rPr lang="en-US" altLang="zh-CN" sz="1800" dirty="0">
                <a:latin typeface="微软雅黑" pitchFamily="34" charset="-122"/>
                <a:ea typeface="微软雅黑" pitchFamily="34" charset="-122"/>
              </a:rPr>
              <a:t>PTE</a:t>
            </a:r>
            <a:r>
              <a:rPr lang="zh-CN" altLang="en-US" sz="1800" dirty="0">
                <a:latin typeface="微软雅黑" pitchFamily="34" charset="-122"/>
                <a:ea typeface="微软雅黑" pitchFamily="34" charset="-122"/>
              </a:rPr>
              <a:t>，若该</a:t>
            </a:r>
            <a:r>
              <a:rPr lang="en-US" altLang="zh-CN" sz="1800" dirty="0">
                <a:latin typeface="微软雅黑" pitchFamily="34" charset="-122"/>
                <a:ea typeface="微软雅黑" pitchFamily="34" charset="-122"/>
              </a:rPr>
              <a:t>PTE</a:t>
            </a:r>
            <a:r>
              <a:rPr lang="zh-CN" altLang="en-US" sz="1800" dirty="0">
                <a:latin typeface="微软雅黑" pitchFamily="34" charset="-122"/>
                <a:ea typeface="微软雅黑" pitchFamily="34" charset="-122"/>
              </a:rPr>
              <a:t>的</a:t>
            </a:r>
            <a:r>
              <a:rPr lang="en-US" altLang="zh-CN" sz="1800" dirty="0">
                <a:latin typeface="微软雅黑" pitchFamily="34" charset="-122"/>
                <a:ea typeface="微软雅黑" pitchFamily="34" charset="-122"/>
              </a:rPr>
              <a:t>valid</a:t>
            </a:r>
            <a:r>
              <a:rPr lang="zh-CN" altLang="en-US" sz="1800" dirty="0">
                <a:latin typeface="微软雅黑" pitchFamily="34" charset="-122"/>
                <a:ea typeface="微软雅黑" pitchFamily="34" charset="-122"/>
              </a:rPr>
              <a:t>位为</a:t>
            </a:r>
            <a:r>
              <a:rPr lang="en-US" altLang="zh-CN" sz="1800" dirty="0">
                <a:latin typeface="微软雅黑" pitchFamily="34" charset="-122"/>
                <a:ea typeface="微软雅黑" pitchFamily="34" charset="-122"/>
              </a:rPr>
              <a:t>1</a:t>
            </a:r>
            <a:r>
              <a:rPr lang="zh-CN" altLang="en-US" sz="1800" dirty="0">
                <a:latin typeface="微软雅黑" pitchFamily="34" charset="-122"/>
                <a:ea typeface="微软雅黑" pitchFamily="34" charset="-122"/>
              </a:rPr>
              <a:t>表明该虚拟地址已经被映射到某一块物理页面，显然不应该随意更改，因此</a:t>
            </a:r>
            <a:r>
              <a:rPr lang="en-US" altLang="zh-CN" sz="1800" dirty="0">
                <a:latin typeface="微软雅黑" pitchFamily="34" charset="-122"/>
                <a:ea typeface="微软雅黑" pitchFamily="34" charset="-122"/>
              </a:rPr>
              <a:t>panic</a:t>
            </a:r>
            <a:r>
              <a:rPr lang="zh-CN" altLang="en-US" sz="1800" dirty="0">
                <a:latin typeface="微软雅黑" pitchFamily="34" charset="-122"/>
                <a:ea typeface="微软雅黑" pitchFamily="34" charset="-122"/>
              </a:rPr>
              <a:t>。</a:t>
            </a:r>
            <a:endParaRPr lang="en-US" altLang="zh-CN" sz="1800" dirty="0">
              <a:latin typeface="微软雅黑" pitchFamily="34" charset="-122"/>
              <a:ea typeface="微软雅黑" pitchFamily="34" charset="-122"/>
            </a:endParaRPr>
          </a:p>
          <a:p>
            <a:r>
              <a:rPr lang="en-US" altLang="zh-CN" sz="1800" dirty="0">
                <a:latin typeface="微软雅黑" pitchFamily="34" charset="-122"/>
                <a:ea typeface="微软雅黑" pitchFamily="34" charset="-122"/>
              </a:rPr>
              <a:t>       </a:t>
            </a:r>
            <a:r>
              <a:rPr lang="en-US" altLang="zh-CN" sz="1800" dirty="0">
                <a:latin typeface="微软雅黑" pitchFamily="34" charset="-122"/>
                <a:ea typeface="微软雅黑" pitchFamily="34" charset="-122"/>
                <a:sym typeface="+mn-ea"/>
              </a:rPr>
              <a:t>3. </a:t>
            </a:r>
            <a:r>
              <a:rPr lang="zh-CN" altLang="en-US" sz="1800" dirty="0">
                <a:latin typeface="微软雅黑" pitchFamily="34" charset="-122"/>
                <a:ea typeface="微软雅黑" pitchFamily="34" charset="-122"/>
                <a:sym typeface="+mn-ea"/>
              </a:rPr>
              <a:t>起始地址</a:t>
            </a:r>
            <a:r>
              <a:rPr lang="en-US" altLang="zh-CN" sz="1800" dirty="0">
                <a:latin typeface="微软雅黑" pitchFamily="34" charset="-122"/>
                <a:ea typeface="微软雅黑" pitchFamily="34" charset="-122"/>
                <a:sym typeface="+mn-ea"/>
              </a:rPr>
              <a:t>va</a:t>
            </a:r>
            <a:r>
              <a:rPr lang="zh-CN" altLang="en-US" sz="1800" dirty="0">
                <a:latin typeface="微软雅黑" pitchFamily="34" charset="-122"/>
                <a:ea typeface="微软雅黑" pitchFamily="34" charset="-122"/>
                <a:sym typeface="+mn-ea"/>
              </a:rPr>
              <a:t>超过最大地址。</a:t>
            </a:r>
            <a:endParaRPr lang="en-US" altLang="zh-CN" sz="1800" dirty="0">
              <a:latin typeface="微软雅黑" pitchFamily="34" charset="-122"/>
              <a:ea typeface="微软雅黑" pitchFamily="34" charset="-122"/>
            </a:endParaRPr>
          </a:p>
        </p:txBody>
      </p:sp>
      <p:pic>
        <p:nvPicPr>
          <p:cNvPr id="3" name="图片 2" descr="截屏2023-12-04 19.59.43"/>
          <p:cNvPicPr>
            <a:picLocks noChangeAspect="1"/>
          </p:cNvPicPr>
          <p:nvPr/>
        </p:nvPicPr>
        <p:blipFill>
          <a:blip r:embed="rId4"/>
          <a:stretch>
            <a:fillRect/>
          </a:stretch>
        </p:blipFill>
        <p:spPr>
          <a:xfrm>
            <a:off x="7752715" y="5301615"/>
            <a:ext cx="4144645" cy="1073150"/>
          </a:xfrm>
          <a:prstGeom prst="rect">
            <a:avLst/>
          </a:prstGeom>
        </p:spPr>
      </p:pic>
    </p:spTree>
  </p:cSld>
  <p:clrMapOvr>
    <a:masterClrMapping/>
  </p:clrMapOvr>
  <p:transition>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765" y="670560"/>
            <a:ext cx="6194425" cy="808990"/>
          </a:xfrm>
          <a:prstGeom prst="rect">
            <a:avLst/>
          </a:prstGeom>
          <a:noFill/>
        </p:spPr>
        <p:txBody>
          <a:bodyPr wrap="square" lIns="91436" tIns="45719" rIns="91436" bIns="45719">
            <a:spAutoFit/>
          </a:bodyPr>
          <a:lstStyle/>
          <a:p>
            <a:pPr defTabSz="1218565">
              <a:lnSpc>
                <a:spcPct val="130000"/>
              </a:lnSpc>
              <a:defRPr/>
            </a:pPr>
            <a:r>
              <a:rPr lang="zh-CN" altLang="en-US" sz="1800" kern="0" dirty="0">
                <a:solidFill>
                  <a:srgbClr val="757170"/>
                </a:solidFill>
                <a:latin typeface="微软雅黑" pitchFamily="34" charset="-122"/>
                <a:ea typeface="微软雅黑" pitchFamily="34" charset="-122"/>
              </a:rPr>
              <a:t>mappages() 函数中 *pte = PA2PTE(pa) | perm | PTE_V 代码的含义是什么？</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问题四</a:t>
            </a:r>
            <a:endParaRPr lang="zh-CN" altLang="en-US" sz="2800" b="1" kern="0" dirty="0">
              <a:solidFill>
                <a:schemeClr val="bg1"/>
              </a:solidFill>
              <a:latin typeface="微软雅黑" pitchFamily="34" charset="-122"/>
              <a:ea typeface="微软雅黑" pitchFamily="34" charset="-122"/>
            </a:endParaRPr>
          </a:p>
        </p:txBody>
      </p:sp>
      <p:pic>
        <p:nvPicPr>
          <p:cNvPr id="2" name="图片 1"/>
          <p:cNvPicPr>
            <a:picLocks noChangeAspect="1"/>
          </p:cNvPicPr>
          <p:nvPr/>
        </p:nvPicPr>
        <p:blipFill>
          <a:blip r:embed="rId2"/>
          <a:stretch>
            <a:fillRect/>
          </a:stretch>
        </p:blipFill>
        <p:spPr>
          <a:xfrm>
            <a:off x="6096635" y="1196975"/>
            <a:ext cx="5934710" cy="4939030"/>
          </a:xfrm>
          <a:prstGeom prst="rect">
            <a:avLst/>
          </a:prstGeom>
        </p:spPr>
      </p:pic>
      <p:sp>
        <p:nvSpPr>
          <p:cNvPr id="5" name="文本框 4"/>
          <p:cNvSpPr txBox="1"/>
          <p:nvPr/>
        </p:nvSpPr>
        <p:spPr>
          <a:xfrm>
            <a:off x="387350" y="1805940"/>
            <a:ext cx="5569585" cy="2232660"/>
          </a:xfrm>
          <a:prstGeom prst="rect">
            <a:avLst/>
          </a:prstGeom>
          <a:noFill/>
        </p:spPr>
        <p:txBody>
          <a:bodyPr wrap="square">
            <a:noAutofit/>
          </a:bodyPr>
          <a:lstStyle/>
          <a:p>
            <a:pPr indent="457200"/>
            <a:r>
              <a:rPr lang="en-US" altLang="zh-CN" sz="1800" dirty="0">
                <a:latin typeface="微软雅黑" pitchFamily="34" charset="-122"/>
                <a:ea typeface="微软雅黑" pitchFamily="34" charset="-122"/>
              </a:rPr>
              <a:t>pte 指向虚地址 va 在页表 pagetable 中最低一级的页表项（由walk函数返回）。</a:t>
            </a:r>
            <a:endParaRPr lang="en-US" altLang="zh-CN" sz="1800" dirty="0">
              <a:latin typeface="微软雅黑" pitchFamily="34" charset="-122"/>
              <a:ea typeface="微软雅黑" pitchFamily="34" charset="-122"/>
            </a:endParaRPr>
          </a:p>
          <a:p>
            <a:endParaRPr lang="en-US" altLang="zh-CN" sz="1800" dirty="0">
              <a:latin typeface="微软雅黑" pitchFamily="34" charset="-122"/>
              <a:ea typeface="微软雅黑" pitchFamily="34" charset="-122"/>
            </a:endParaRPr>
          </a:p>
          <a:p>
            <a:pPr indent="457200"/>
            <a:r>
              <a:rPr lang="en-US" altLang="zh-CN" sz="1800" b="1" dirty="0">
                <a:latin typeface="微软雅黑" pitchFamily="34" charset="-122"/>
                <a:ea typeface="微软雅黑" pitchFamily="34" charset="-122"/>
              </a:rPr>
              <a:t>*pte = PA2PTE(pa) | perm | PTE_V</a:t>
            </a:r>
            <a:endParaRPr lang="en-US" altLang="zh-CN" sz="1800" b="1" dirty="0">
              <a:latin typeface="微软雅黑" pitchFamily="34" charset="-122"/>
              <a:ea typeface="微软雅黑" pitchFamily="34" charset="-122"/>
            </a:endParaRPr>
          </a:p>
          <a:p>
            <a:endParaRPr lang="en-US" altLang="zh-CN" sz="1800" dirty="0">
              <a:latin typeface="微软雅黑" pitchFamily="34" charset="-122"/>
              <a:ea typeface="微软雅黑" pitchFamily="34" charset="-122"/>
            </a:endParaRPr>
          </a:p>
          <a:p>
            <a:pPr indent="457200"/>
            <a:r>
              <a:rPr lang="en-US" altLang="zh-CN" sz="1800" dirty="0">
                <a:latin typeface="微软雅黑" pitchFamily="34" charset="-122"/>
                <a:ea typeface="微软雅黑" pitchFamily="34" charset="-122"/>
              </a:rPr>
              <a:t>这行代码做到事情就是对这个页表项赋值，写入</a:t>
            </a:r>
            <a:r>
              <a:rPr lang="zh-CN" altLang="en-US" sz="1800" dirty="0">
                <a:latin typeface="微软雅黑" pitchFamily="34" charset="-122"/>
                <a:ea typeface="微软雅黑" pitchFamily="34" charset="-122"/>
              </a:rPr>
              <a:t>为</a:t>
            </a:r>
            <a:r>
              <a:rPr lang="en-US" altLang="zh-CN" sz="1800" dirty="0">
                <a:latin typeface="微软雅黑" pitchFamily="34" charset="-122"/>
                <a:ea typeface="微软雅黑" pitchFamily="34" charset="-122"/>
              </a:rPr>
              <a:t>va</a:t>
            </a:r>
            <a:r>
              <a:rPr lang="zh-CN" altLang="en-US" sz="1800" dirty="0">
                <a:latin typeface="微软雅黑" pitchFamily="34" charset="-122"/>
                <a:ea typeface="微软雅黑" pitchFamily="34" charset="-122"/>
              </a:rPr>
              <a:t>分配</a:t>
            </a:r>
            <a:r>
              <a:rPr lang="en-US" altLang="zh-CN" sz="1800" dirty="0">
                <a:latin typeface="微软雅黑" pitchFamily="34" charset="-122"/>
                <a:ea typeface="微软雅黑" pitchFamily="34" charset="-122"/>
              </a:rPr>
              <a:t>的物理地址 pa，写入这一页的权限 prem，并将这一页的 valid 位置1。</a:t>
            </a:r>
            <a:endParaRPr lang="en-US" altLang="zh-CN" sz="1800" dirty="0">
              <a:latin typeface="微软雅黑" pitchFamily="34" charset="-122"/>
              <a:ea typeface="微软雅黑" pitchFamily="34" charset="-122"/>
            </a:endParaRPr>
          </a:p>
        </p:txBody>
      </p:sp>
      <p:pic>
        <p:nvPicPr>
          <p:cNvPr id="4" name="图片 3" descr="截屏2023-12-04 20.16.14"/>
          <p:cNvPicPr>
            <a:picLocks noChangeAspect="1"/>
          </p:cNvPicPr>
          <p:nvPr/>
        </p:nvPicPr>
        <p:blipFill>
          <a:blip r:embed="rId3"/>
          <a:stretch>
            <a:fillRect/>
          </a:stretch>
        </p:blipFill>
        <p:spPr>
          <a:xfrm>
            <a:off x="154305" y="4432300"/>
            <a:ext cx="5802630" cy="691515"/>
          </a:xfrm>
          <a:prstGeom prst="rect">
            <a:avLst/>
          </a:prstGeom>
        </p:spPr>
      </p:pic>
      <p:sp>
        <p:nvSpPr>
          <p:cNvPr id="6" name="文本框 5"/>
          <p:cNvSpPr txBox="1"/>
          <p:nvPr/>
        </p:nvSpPr>
        <p:spPr>
          <a:xfrm>
            <a:off x="2280285" y="5157470"/>
            <a:ext cx="3801110" cy="368300"/>
          </a:xfrm>
          <a:prstGeom prst="rect">
            <a:avLst/>
          </a:prstGeom>
          <a:noFill/>
        </p:spPr>
        <p:txBody>
          <a:bodyPr wrap="square" rtlCol="0">
            <a:spAutoFit/>
          </a:bodyPr>
          <a:p>
            <a:r>
              <a:rPr lang="en-US" altLang="zh-CN" sz="1800"/>
              <a:t>Sv39</a:t>
            </a:r>
            <a:r>
              <a:rPr lang="zh-CN" altLang="en-US" sz="1800"/>
              <a:t>页表项</a:t>
            </a:r>
            <a:endParaRPr lang="zh-CN" altLang="en-US" sz="1800"/>
          </a:p>
        </p:txBody>
      </p:sp>
    </p:spTree>
  </p:cSld>
  <p:clrMapOvr>
    <a:masterClrMapping/>
  </p:clrMapOvr>
  <p:transition>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87466" y="169019"/>
            <a:ext cx="2288721" cy="1494971"/>
          </a:xfrm>
          <a:prstGeom prst="rightArrow">
            <a:avLst/>
          </a:prstGeom>
          <a:blipFill>
            <a:blip r:embed="rId1"/>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3072765" y="670560"/>
            <a:ext cx="6668135" cy="449580"/>
          </a:xfrm>
          <a:prstGeom prst="rect">
            <a:avLst/>
          </a:prstGeom>
          <a:noFill/>
        </p:spPr>
        <p:txBody>
          <a:bodyPr wrap="square" lIns="91436" tIns="45719" rIns="91436" bIns="45719">
            <a:spAutoFit/>
          </a:bodyPr>
          <a:lstStyle/>
          <a:p>
            <a:pPr defTabSz="1218565">
              <a:lnSpc>
                <a:spcPct val="130000"/>
              </a:lnSpc>
              <a:defRPr/>
            </a:pPr>
            <a:r>
              <a:rPr lang="zh-CN" altLang="en-US" sz="1800" kern="0" dirty="0">
                <a:solidFill>
                  <a:srgbClr val="757170"/>
                </a:solidFill>
                <a:latin typeface="微软雅黑" pitchFamily="34" charset="-122"/>
                <a:ea typeface="微软雅黑" pitchFamily="34" charset="-122"/>
              </a:rPr>
              <a:t>walk() 函数的具体流程是什么？传入参数 int alloc 有何作用？</a:t>
            </a:r>
            <a:endParaRPr lang="zh-CN" altLang="en-US" sz="1800" kern="0" dirty="0">
              <a:solidFill>
                <a:srgbClr val="757170"/>
              </a:solidFill>
              <a:latin typeface="微软雅黑" pitchFamily="34" charset="-122"/>
              <a:ea typeface="微软雅黑" pitchFamily="34" charset="-122"/>
            </a:endParaRPr>
          </a:p>
        </p:txBody>
      </p:sp>
      <p:sp>
        <p:nvSpPr>
          <p:cNvPr id="17" name="TextBox 19"/>
          <p:cNvSpPr txBox="1"/>
          <p:nvPr/>
        </p:nvSpPr>
        <p:spPr>
          <a:xfrm>
            <a:off x="656281" y="590260"/>
            <a:ext cx="1936144" cy="649605"/>
          </a:xfrm>
          <a:prstGeom prst="rect">
            <a:avLst/>
          </a:prstGeom>
          <a:noFill/>
        </p:spPr>
        <p:txBody>
          <a:bodyPr wrap="square" lIns="91436" tIns="45719" rIns="91436" bIns="45719">
            <a:spAutoFit/>
          </a:bodyPr>
          <a:lstStyle/>
          <a:p>
            <a:pPr defTabSz="1218565">
              <a:lnSpc>
                <a:spcPct val="130000"/>
              </a:lnSpc>
              <a:defRPr/>
            </a:pPr>
            <a:r>
              <a:rPr lang="zh-CN" altLang="en-US" sz="2800" b="1" kern="0" dirty="0">
                <a:solidFill>
                  <a:schemeClr val="bg1"/>
                </a:solidFill>
                <a:latin typeface="微软雅黑" pitchFamily="34" charset="-122"/>
                <a:ea typeface="微软雅黑" pitchFamily="34" charset="-122"/>
              </a:rPr>
              <a:t>问题五</a:t>
            </a:r>
            <a:endParaRPr lang="zh-CN" altLang="en-US" sz="2800" b="1" kern="0" dirty="0">
              <a:solidFill>
                <a:schemeClr val="bg1"/>
              </a:solidFill>
              <a:latin typeface="微软雅黑" pitchFamily="34" charset="-122"/>
              <a:ea typeface="微软雅黑" pitchFamily="34" charset="-122"/>
            </a:endParaRPr>
          </a:p>
        </p:txBody>
      </p:sp>
      <p:sp>
        <p:nvSpPr>
          <p:cNvPr id="5" name="文本框 4"/>
          <p:cNvSpPr txBox="1"/>
          <p:nvPr/>
        </p:nvSpPr>
        <p:spPr>
          <a:xfrm>
            <a:off x="387350" y="1916430"/>
            <a:ext cx="5569585" cy="1753235"/>
          </a:xfrm>
          <a:prstGeom prst="rect">
            <a:avLst/>
          </a:prstGeom>
          <a:noFill/>
        </p:spPr>
        <p:txBody>
          <a:bodyPr wrap="square">
            <a:spAutoFit/>
          </a:bodyPr>
          <a:lstStyle/>
          <a:p>
            <a:pPr indent="457200"/>
            <a:r>
              <a:rPr lang="en-US" altLang="zh-CN" sz="1800" dirty="0">
                <a:latin typeface="微软雅黑" pitchFamily="34" charset="-122"/>
                <a:ea typeface="微软雅黑" pitchFamily="34" charset="-122"/>
              </a:rPr>
              <a:t>walk() </a:t>
            </a:r>
            <a:r>
              <a:rPr lang="zh-CN" altLang="en-US" sz="1800" dirty="0">
                <a:latin typeface="微软雅黑" pitchFamily="34" charset="-122"/>
                <a:ea typeface="微软雅黑" pitchFamily="34" charset="-122"/>
              </a:rPr>
              <a:t>函数的作用：</a:t>
            </a:r>
            <a:endParaRPr lang="zh-CN" altLang="en-US" sz="18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在页表 pagetable 中查找虚地址 va 对应的最低级页表项，返回最低级页表项的地址，即</a:t>
            </a:r>
            <a:r>
              <a:rPr lang="en-US" altLang="zh-CN" sz="1800" b="1" dirty="0">
                <a:latin typeface="微软雅黑" pitchFamily="34" charset="-122"/>
                <a:ea typeface="微软雅黑" pitchFamily="34" charset="-122"/>
              </a:rPr>
              <a:t>&amp;pagetable[PX(0, va)]</a:t>
            </a:r>
            <a:r>
              <a:rPr lang="zh-CN" altLang="en-US" sz="1800" dirty="0">
                <a:latin typeface="微软雅黑" pitchFamily="34" charset="-122"/>
                <a:ea typeface="微软雅黑" pitchFamily="34" charset="-122"/>
              </a:rPr>
              <a:t>。</a:t>
            </a:r>
            <a:endParaRPr lang="zh-CN" altLang="en-US" sz="1800" dirty="0">
              <a:latin typeface="微软雅黑" pitchFamily="34" charset="-122"/>
              <a:ea typeface="微软雅黑" pitchFamily="34" charset="-122"/>
            </a:endParaRPr>
          </a:p>
          <a:p>
            <a:endParaRPr lang="zh-CN" altLang="en-US" sz="1800" dirty="0">
              <a:latin typeface="微软雅黑" pitchFamily="34" charset="-122"/>
              <a:ea typeface="微软雅黑" pitchFamily="34" charset="-122"/>
            </a:endParaRPr>
          </a:p>
          <a:p>
            <a:pPr indent="457200"/>
            <a:r>
              <a:rPr lang="zh-CN" altLang="en-US" sz="1800" dirty="0">
                <a:latin typeface="微软雅黑" pitchFamily="34" charset="-122"/>
                <a:ea typeface="微软雅黑" pitchFamily="34" charset="-122"/>
              </a:rPr>
              <a:t>walk() 函数的具体流程：</a:t>
            </a:r>
            <a:endParaRPr lang="zh-CN" altLang="en-US" sz="1800" dirty="0">
              <a:latin typeface="微软雅黑" pitchFamily="34" charset="-122"/>
              <a:ea typeface="微软雅黑" pitchFamily="34" charset="-122"/>
            </a:endParaRPr>
          </a:p>
        </p:txBody>
      </p:sp>
      <p:pic>
        <p:nvPicPr>
          <p:cNvPr id="3" name="图片 2"/>
          <p:cNvPicPr>
            <a:picLocks noChangeAspect="1"/>
          </p:cNvPicPr>
          <p:nvPr>
            <p:custDataLst>
              <p:tags r:id="rId2"/>
            </p:custDataLst>
          </p:nvPr>
        </p:nvPicPr>
        <p:blipFill>
          <a:blip r:embed="rId3"/>
          <a:srcRect r="9905"/>
          <a:stretch>
            <a:fillRect/>
          </a:stretch>
        </p:blipFill>
        <p:spPr>
          <a:xfrm>
            <a:off x="6816725" y="1240155"/>
            <a:ext cx="5313680" cy="4351655"/>
          </a:xfrm>
          <a:prstGeom prst="rect">
            <a:avLst/>
          </a:prstGeom>
        </p:spPr>
      </p:pic>
      <p:pic>
        <p:nvPicPr>
          <p:cNvPr id="4" name="图片 3"/>
          <p:cNvPicPr>
            <a:picLocks noChangeAspect="1"/>
          </p:cNvPicPr>
          <p:nvPr>
            <p:custDataLst>
              <p:tags r:id="rId4"/>
            </p:custDataLst>
          </p:nvPr>
        </p:nvPicPr>
        <p:blipFill>
          <a:blip r:embed="rId5"/>
          <a:stretch>
            <a:fillRect/>
          </a:stretch>
        </p:blipFill>
        <p:spPr>
          <a:xfrm>
            <a:off x="48260" y="3679825"/>
            <a:ext cx="5650865" cy="3177540"/>
          </a:xfrm>
          <a:prstGeom prst="rect">
            <a:avLst/>
          </a:prstGeom>
        </p:spPr>
      </p:pic>
    </p:spTree>
  </p:cSld>
  <p:clrMapOvr>
    <a:masterClrMapping/>
  </p:clrMapOvr>
  <p:transition>
    <p:push dir="u"/>
  </p:transition>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TABLE_ENDDRAG_ORIGIN_RECT" val="399*418"/>
  <p:tag name="TABLE_ENDDRAG_RECT" val="485*113*399*418"/>
</p:tagLst>
</file>

<file path=ppt/tags/tag11.xml><?xml version="1.0" encoding="utf-8"?>
<p:tagLst xmlns:p="http://schemas.openxmlformats.org/presentationml/2006/main">
  <p:tag name="ISPRING_PRESENTATION_TITLE" val="68"/>
  <p:tag name="commondata" val="eyJoZGlkIjoiNGUxYTI1OGVhNTA3MThlNzJmMDJmNWMyMDJlMjgyZTkifQ=="/>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4752</Words>
  <Application>WPS 演示</Application>
  <PresentationFormat>自定义</PresentationFormat>
  <Paragraphs>276</Paragraphs>
  <Slides>19</Slides>
  <Notes>6</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19</vt:i4>
      </vt:variant>
    </vt:vector>
  </HeadingPairs>
  <TitlesOfParts>
    <vt:vector size="32" baseType="lpstr">
      <vt:lpstr>Arial</vt:lpstr>
      <vt:lpstr>宋体</vt:lpstr>
      <vt:lpstr>Wingdings</vt:lpstr>
      <vt:lpstr>微软雅黑</vt:lpstr>
      <vt:lpstr>黑体</vt:lpstr>
      <vt:lpstr>汉仪中黑KW</vt:lpstr>
      <vt:lpstr>DFGothic-EB</vt:lpstr>
      <vt:lpstr>宋体-简</vt:lpstr>
      <vt:lpstr>汉仪书宋二KW</vt:lpstr>
      <vt:lpstr>Calibri</vt:lpstr>
      <vt:lpstr>宋体</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熊猫办公PPT</dc:title>
  <dc:creator>熊猫办公</dc:creator>
  <cp:keywords>www.tukuppt.com</cp:keywords>
  <cp:lastModifiedBy>韩潇锋</cp:lastModifiedBy>
  <cp:revision>30</cp:revision>
  <dcterms:created xsi:type="dcterms:W3CDTF">2023-12-05T01:30:03Z</dcterms:created>
  <dcterms:modified xsi:type="dcterms:W3CDTF">2023-12-05T01:30:03Z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84DA3A8015C8F1E358776E653988BB6D_43</vt:lpwstr>
  </property>
  <property fmtid="{D5CDD505-2E9C-101B-9397-08002B2CF9AE}" pid="3" name="KSOProductBuildVer">
    <vt:lpwstr>2052-5.5.1.7991</vt:lpwstr>
  </property>
</Properties>
</file>

<file path=docProps/thumbnail.jpeg>
</file>